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4" r:id="rId5"/>
    <p:sldId id="275" r:id="rId6"/>
    <p:sldId id="277" r:id="rId7"/>
    <p:sldId id="261" r:id="rId8"/>
    <p:sldId id="262" r:id="rId9"/>
    <p:sldId id="278" r:id="rId10"/>
    <p:sldId id="263" r:id="rId11"/>
    <p:sldId id="276" r:id="rId12"/>
    <p:sldId id="273" r:id="rId13"/>
  </p:sldIdLst>
  <p:sldSz cx="9144000" cy="6858000" type="screen4x3"/>
  <p:notesSz cx="6858000" cy="9144000"/>
  <p:embeddedFontLst>
    <p:embeddedFont>
      <p:font typeface="Montserrat ExtraBold" panose="00000900000000000000" pitchFamily="50" charset="-93"/>
      <p:bold r:id="rId15"/>
      <p:boldItalic r:id="rId16"/>
    </p:embeddedFont>
    <p:embeddedFont>
      <p:font typeface="Montserrat Medium" panose="00000600000000000000" pitchFamily="50" charset="-93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50" charset="-93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bhmPmsnT4RPrblIw7P2Uyah5H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9" autoAdjust="0"/>
  </p:normalViewPr>
  <p:slideViewPr>
    <p:cSldViewPr snapToGrid="0">
      <p:cViewPr varScale="1">
        <p:scale>
          <a:sx n="82" d="100"/>
          <a:sy n="82" d="100"/>
        </p:scale>
        <p:origin x="91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6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61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53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90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3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4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3559896" y="782906"/>
            <a:ext cx="2024205" cy="668018"/>
          </a:xfrm>
          <a:prstGeom prst="roundRect">
            <a:avLst>
              <a:gd name="adj" fmla="val 50000"/>
            </a:avLst>
          </a:prstGeom>
          <a:solidFill>
            <a:srgbClr val="D8D8D8">
              <a:alpha val="2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772357" y="1666705"/>
            <a:ext cx="7599285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600" b="1" i="0" u="none" strike="noStrike" cap="none" dirty="0" smtClean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BÁO CÁO BÀI TẬP LỚN</a:t>
            </a:r>
            <a:endParaRPr dirty="0"/>
          </a:p>
        </p:txBody>
      </p:sp>
      <p:sp>
        <p:nvSpPr>
          <p:cNvPr id="155" name="Google Shape;155;p1"/>
          <p:cNvSpPr txBox="1"/>
          <p:nvPr/>
        </p:nvSpPr>
        <p:spPr>
          <a:xfrm>
            <a:off x="355104" y="2484712"/>
            <a:ext cx="8433786" cy="2068196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ĐỀ </a:t>
            </a:r>
            <a:r>
              <a:rPr lang="en-US" sz="2800" b="1" i="0" u="none" strike="noStrike" cap="none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TÀI: TÌM HIỂU MÔ HÌNH XOẮN ỐC VÀ PHÂN TÍCH ĐẶC TẢ YÊU CẦU CỦA WEBSITE THỜI TRANG JUNO.VN</a:t>
            </a:r>
            <a:endParaRPr dirty="0"/>
          </a:p>
        </p:txBody>
      </p:sp>
      <p:cxnSp>
        <p:nvCxnSpPr>
          <p:cNvPr id="156" name="Google Shape;156;p1"/>
          <p:cNvCxnSpPr/>
          <p:nvPr/>
        </p:nvCxnSpPr>
        <p:spPr>
          <a:xfrm>
            <a:off x="3190498" y="23557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239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KHOA CÔNG NGHỆ THÔNG TIN TRƯỜNG ĐẠI HỌC CÔNG NGHIỆP HÀ NỘI</a:t>
            </a:r>
            <a:endParaRPr/>
          </a:p>
        </p:txBody>
      </p:sp>
      <p:grpSp>
        <p:nvGrpSpPr>
          <p:cNvPr id="158" name="Google Shape;158;p1"/>
          <p:cNvGrpSpPr/>
          <p:nvPr/>
        </p:nvGrpSpPr>
        <p:grpSpPr>
          <a:xfrm>
            <a:off x="3827205" y="735164"/>
            <a:ext cx="1845722" cy="802481"/>
            <a:chOff x="3871597" y="1590573"/>
            <a:chExt cx="1845722" cy="802481"/>
          </a:xfrm>
        </p:grpSpPr>
        <p:pic>
          <p:nvPicPr>
            <p:cNvPr id="159" name="Google Shape;15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"/>
          <p:cNvSpPr txBox="1"/>
          <p:nvPr/>
        </p:nvSpPr>
        <p:spPr>
          <a:xfrm>
            <a:off x="2345298" y="4726215"/>
            <a:ext cx="5892437" cy="160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CBHD	            : </a:t>
            </a:r>
            <a:r>
              <a:rPr lang="en-US" sz="16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 smtClean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ThS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Nguyễn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Đức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 smtClean="0">
                <a:solidFill>
                  <a:schemeClr val="lt1"/>
                </a:solidFill>
                <a:latin typeface="Montserrat" panose="00000500000000000000" pitchFamily="50" charset="-93"/>
                <a:ea typeface="Montserrat"/>
                <a:cs typeface="Montserrat"/>
                <a:sym typeface="Montserrat"/>
              </a:rPr>
              <a:t>Lưu</a:t>
            </a:r>
            <a:endParaRPr lang="en-US" sz="1600" b="1" i="0" u="none" strike="noStrike" cap="none" dirty="0" smtClean="0">
              <a:solidFill>
                <a:schemeClr val="lt1"/>
              </a:solidFill>
              <a:latin typeface="Montserrat" panose="00000500000000000000" pitchFamily="50" charset="-93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600" b="1" dirty="0" err="1" smtClean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Nhóm</a:t>
            </a:r>
            <a:r>
              <a:rPr lang="en-US" sz="1600" b="1" dirty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	 </a:t>
            </a:r>
            <a:r>
              <a:rPr lang="en-US" sz="1600" b="1" dirty="0" smtClean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           :  2</a:t>
            </a:r>
          </a:p>
          <a:p>
            <a:pPr lvl="0">
              <a:lnSpc>
                <a:spcPct val="130000"/>
              </a:lnSpc>
              <a:buClr>
                <a:schemeClr val="lt1"/>
              </a:buClr>
              <a:buSzPts val="1150"/>
            </a:pPr>
            <a:r>
              <a:rPr lang="en-US" sz="1600" b="1" dirty="0" err="1" smtClean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Lớp</a:t>
            </a:r>
            <a:r>
              <a:rPr lang="en-US" sz="1600" b="1" dirty="0" smtClean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 </a:t>
            </a:r>
            <a:r>
              <a:rPr lang="en-US" sz="1600" b="1" dirty="0" smtClean="0">
                <a:solidFill>
                  <a:schemeClr val="lt1"/>
                </a:solidFill>
                <a:latin typeface="Montserrat" panose="00000500000000000000" pitchFamily="50" charset="-93"/>
                <a:sym typeface="Montserrat"/>
              </a:rPr>
              <a:t>	            :  </a:t>
            </a:r>
            <a:r>
              <a:rPr lang="en-US" sz="1600" b="1" dirty="0" smtClean="0">
                <a:solidFill>
                  <a:schemeClr val="bg1"/>
                </a:solidFill>
                <a:latin typeface="Montserrat" panose="00000500000000000000" pitchFamily="50" charset="-93"/>
              </a:rPr>
              <a:t>20222IT6082011</a:t>
            </a:r>
            <a:endParaRPr dirty="0"/>
          </a:p>
        </p:txBody>
      </p:sp>
      <p:sp>
        <p:nvSpPr>
          <p:cNvPr id="162" name="Google Shape;162;p1"/>
          <p:cNvSpPr txBox="1"/>
          <p:nvPr/>
        </p:nvSpPr>
        <p:spPr>
          <a:xfrm>
            <a:off x="772355" y="2440465"/>
            <a:ext cx="7599285" cy="387803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1400" b="1" i="0" u="none" strike="noStrike" cap="none" dirty="0" smtClean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NHẬP MÔN CÔNG NGHỆ PHÀN MỀN</a:t>
            </a:r>
            <a:endParaRPr dirty="0"/>
          </a:p>
        </p:txBody>
      </p:sp>
      <p:sp>
        <p:nvSpPr>
          <p:cNvPr id="163" name="Google Shape;163;p1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01/12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/>
          <p:nvPr/>
        </p:nvSpPr>
        <p:spPr>
          <a:xfrm>
            <a:off x="3923930" y="1140832"/>
            <a:ext cx="4215858" cy="5756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08" y="979714"/>
            <a:ext cx="5514391" cy="767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8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99" name="Google Shape;299;p8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1389861" y="493256"/>
            <a:ext cx="636427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PHÂN TÍCH ĐẶC TẢ VÀ THIẾT KẾ HỆ THỐNG</a:t>
            </a:r>
            <a:endParaRPr lang="en-US" sz="2800" dirty="0"/>
          </a:p>
        </p:txBody>
      </p:sp>
      <p:sp>
        <p:nvSpPr>
          <p:cNvPr id="301" name="Google Shape;301;p8"/>
          <p:cNvSpPr txBox="1"/>
          <p:nvPr/>
        </p:nvSpPr>
        <p:spPr>
          <a:xfrm>
            <a:off x="602915" y="1692069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Biểu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Use case</a:t>
            </a:r>
            <a:endParaRPr dirty="0"/>
          </a:p>
        </p:txBody>
      </p:sp>
      <p:sp>
        <p:nvSpPr>
          <p:cNvPr id="303" name="Google Shape;303;p8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10</a:t>
            </a: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/12</a:t>
            </a:r>
            <a:endParaRPr dirty="0"/>
          </a:p>
        </p:txBody>
      </p:sp>
      <p:sp>
        <p:nvSpPr>
          <p:cNvPr id="3" name="AutoShape 4" descr="data:image/png;base64,iVBORw0KGgoAAAANSUhEUgAAA7IAAATQCAYAAADOG3krAAAAAXNSR0IArs4c6QAAIABJREFUeF7svX+wVdWd6LnOxXS6+ymj3HsxEbC7jdyLxJEANgIKxMQoqKE0ryZWwLxEgYvFlMzLj0lXvTLpkx/te6EjprQ0+ANf0iVoJuMv/Enim4g/gebgm3LEy8UyM6UEhXOQjrzqmXp4z9S6sHVzOOfutfZea+219v74T+x71vqu7/p81759P3732bsi+AcCEIAABCAAAQhAAAIQgAAEIBAQgUpAuZIqBCAAAQhAAAIQgAAEIAABCEBAILIcAghAAAIQgAAEIAABCEAAAhAIigAiG1S5SBYCEIAABCAAAQhAAAIQgAAEEFnOAAQgAAEIQAACEIAABCAAAQgERQCRDapcJAsBCEAAAhCAAAQgAAEIQAACiCxnAAIQgAAEIAABCEAAAhCAAASCIoDIBlUukoUABCAAAQhAAAIQgAAEIAABRJYzAAEIQAACEIAABCAAAQhAAAJBEUBkgyoXyUIAAhCAAAQgAAEIQAACEIAAIssZgAAEIAABCEAAAhCAAAQgAIGgCCCyQZWLZCEAAQhAAAIQgAAEIAABCEAAkeUMQAACEIAABCAAAQhAAAIQgEBQBBDZoMpFshCAAAQgAAEIQAACEIAABCCAyHIGIAABCEAAAhCAAAQgAAEIQCAoAohsUOUiWQhAAAIQgAAEIAABCEAAAhBAZDkDEIAABCAAAQhAAAIQgAAEIBAUAUQ2qHKRLAQgAAEIQAACEIAABCAAAQggspwBCEAAAhCAAAQgAAEIQAACEAiKACIbVLlIFgIQgAAEIAABCEAAAhCAAAQQWc4ABCAAAQhAAAIQgAAEIAABCARFAJENqlwkCwEIQAACEIAABCAAAQhAAAKILGcAAhCAAAQgAAEIQAACEIAABIIigMgGVS6ShQAEIAABCEAAAhCAAAQgAAFEljMAAQhAAAIQgAAEIAABCEAAAkERQGSDKhfJQgACEIAABCAAAQhAAAIQgAAiyxmAAAQgAAEIQAACEIAABCAAgaAIILJBlYtkIQABCEAAAhCAAAQgAAEIQACR5QxAAAIQgAAEIAABCEAAAhCAQFAEENmgykWyEIAABCAAAQhAAAIQgAAEIIDIcgYgAAEIQAACEIAABCAAAQhAICgCiGxQ5SJZCEAAAhCAAAQgAAEIQAACEEBkOQMQgAAEIAABCEAAAhCAAAQgEBQBRDaocpEsBCAAAQhAAAIQgAAEIAABCCCynAEIQAACEIAABCAAAQhAAAIQCIoAIhtUuUgWAhCAAAQgAAEIQAACEIAABBBZzgAEIAABCEAAAhCAAAQgAAEIBEUAkQ2qXCQLAQhAAAIQgAAEIAABCEAAAogsZwACEIAABCAAAQhAAAIQgAAEgiKAyAZVLpKFAAQgAAEIQAACEIAABCAAAUSWMwABCEAAAhCAAAQgAAEIQAACQRFAZIMqF8lCAAIQgAAEIAABCEAAAhCAACLLGYAABCAAAQhAAAIQgAAEIACBoAggskGVi2QhAAEIQAACEIAABCAAAQhAAJHlDEAAAhCAAAQgAAEIQAACEIBAUAQQ2aDKRbIQgAAEIAABCEAAAhCAAAQggMhyBiAAgdIQWCdmDleESPy9NyBqXRUhmqUBw0YhAAEIQAACEIBAYAQS/6ALbD+kCwEIQEB0EtaB4XVCVJJ/7d3ddYMQzRM9FsHlcEEAAhCAAAQgAAE/CCT/RedHnmQBAQhAYFQCcXlVFVZdpK2Ci9jqEmQ8BCAAAQhAAAIQMEMAkTXDkSgQgEBOBCKBtSWvo21Liu1Acwe3IedUe5aFAAQgAAEIQKC8BBDZ8taenUMgaAJ5CmwcXNSlpTsb9HEieQhAAAIQgAAEAiOAyAZWMNKFAATEyHdgVw6vq6h839UVL7qzrkizDgQgAAEIQAACEFB4eieQIAABCPhEwEeJjfjc03WDWMGtxj4dF3KBAAQgAAEIQKCgBOjIFrSwbAsCRSXgs8hK5shsUU8e+4IABCAAAQhAwCcCiKxP1SAXCEBgVAK+SywiywGGAAQgAAEIQAACbgggsm44swoEIGCAACJrACIhIAABCEAAAhCAQAEIILIFKCJbgECZCPgus9xaXKbTyF4hAAEIQAACEMiLACKbF3nWhQAEUhHwWWSR2FQlZRIEIAABCEAAAhDQJoDIaiNjAgQgkDcBH2WW98nmfSpYHwIQgAAEIACBMhFAZMtUbfYKgQIRkDJbEaIyMLxO5P0+Wd4hW6CDxVYgAAEIQAACEAiCACIbRJlIEgIQ6EQgz+4sXVjOJQQgAAEIQAACEMiHACKbD3dWhQAEDBKIurMypO0ObSSvI2uJWldFiKbBrRAKAhCAAAQgAAEIQECBACKrAIkhEIBAOATiUmtCbOPiiryGcw7IFAIQgAAEIACBYhNAZItdX3YHgdITaBVbXSB0XXWJMR4CEIAABCAAAQjYJ4DI2mfMChCAAAQgAAEIQAACEIAABCBgkAAiaxAmoSAAAQhAAAIQgAAEIAABCEDAPgFE1j5jVoAABCAAAQhAAAIQgAAEIAABgwQQWYMwCQUBCEAAAhCAAAQgAAEIQAAC9gkgsvYZswIEIAABCEAAAhCAAAQgAAEIGCSAyBqESSgIQAACEIAABCAAAQhAAAIQsE8AkbXPmBUgAAFHBOSrdlaK2piKEE1HS7IMBCAAAQhAAAIQgEAOBBDZHKCzJAQgYI5A63tiee+rObZEggAEIAABCEAAAr4SQGR9rQx5QQACHQnE5VWK611i5ocVISpILIcGAhCAAAQgAAEIlIMAIluOOrNLCBSCQCSwcWGNbieWMsttxYUoM5uAAAQgAAEIQAACiQQQ2UREDIAABHwlgMT6WhnyggAEIAABCEAAAnYJILJ2+RIdAhCwQKC1M8tDnixAJiQEIAABCEAAAhDwmAAi63FxSA0CEDiRQKu0qkjs6oWTvv1i97KhnRuqT5hkWl0648pNYrGI4rb+3ybXIhYEIAABCEAAAhCAwMcEEFlOAwQgEAwBFWmNNlOtrjp5aOv2FbsP9JxRqbw2abh/xf2LJ+9/Tv5sqC6mNLu737lgzpxb76xWD3//xkXTtw8Nz6/U6xP3N/sPf+6SiWvP/MvDzWhsd3f3rq6+Wc8/ffuPX43DisRVxt269dA1kyc3ht4Usw63jgsGMIlCAAIQgAAEIACBQAggsoEUijQhUHYCOhIrWcku7J7J3/y9lMqoI3t599Dut8RZou/IwQ+G3tq0crB7eU12U6WQrq9f2P/25tvXrl446Vuyeztl8J6L3597/f3x+a0dXTnv8XrvdFGvjJ32xfN+dObeZxfEO7Rlrxn7hwAEIAABCEAAArYIILK2yBIXAhAwRkBXYuXCS6dP+NnBi67fIEU06pxeWF/f/1h9av+8KT2PNBtbZsVFNhLQaGxcZDvdMix/fm9jysxzX39hanPx138659AzZyCyxspOIAhAAAIQgAAEINCRACLL4YAABLwmkEZi5Ybk7cJPvdxc0tsvBve/8MxKcdEPfnzhwf/c93B93hkXn9PYNrhl13XD85fdEXVkW0X2inHb9j79yoGVQoiKeO+9M4cvuu7OnQ/86PE4rEhwF/7Vm7VnfrVr7dSLK/9lV/PL75r+Lq7XBSI5CEAAAhCAAAQgkAMBRDYH6CwJAQgkE2j3ztjkWeZGrF6y8PI93X+7T3Z0ly6a+IM3xi3fqSOoaQXc3A6IBAEIQAACEIAABIpLAJEtbm3ZGQSCJeCDBMqHRTXe/NP0g83myc3uv3lz420/2aML1Id96ObMeAhAAAIQgAAEIBACAUQ2hCqRIwRKRKBI8lekvZToCLJVCEAAAhCAAAQCIIDIBlAkUoRAWQgUUfyKuKeynEf2CQEIQAACEICAvwQQWX9rQ2YQKBWBIgtfkfdWqkPKZiEAAQhAAAIQ8IYAIutNKUgEAuUkkPdDnVxRR2ZdkWYdCEAAAhCAAATKQACRLUOV2SMEPCVQJrkr0149PW6kBQEIQAACEIBAgQggsgUqJluBQEgEyih2ZdxzSGeSXCEAAQhAAAIQCIcAIhtOrcgUAoUhUGahK/PeC3OA2QgEIAABCEAAArkTQGRzLwEJQKBcBMoucmXff7lOO7uFAAQgAAEIQMAWAUTWFlniQgACJxBA4o4igQMXBwQgAAEIQAACEMhGAJHNxo/ZEICAAoGyPJlYAcVHQ5BZHVqMhQAEIAABCEAAAscTQGQ5ERCAgFUCCFtnvLCxevQIDgEIQAACEIBAgQkgsgUuLluDQN4EELXRKwCfvE8o60MAAhCAAAQgECoBRDbUypE3BDwngKSpFQhOapwYBQEIQAACEIAABOIEEFnOAwQgYJwAcqaHFF56vBgNAQhAAAIQgAAEEFnOAAQgYJQAUqaPE2b6zJgBAQhAAAIQgEC5CSCy5a4/u4eAMQJ3iZnDQojKgKh1VYRoGgtckkDIbEkKzTYhAAEIQAACEDBCAJE1gpEgECg3ASmxK0VtjEBgMx0EZDYTPiZDAAIQgAAEIFAiAohsiYrNViFggwASa5YqMmuWJ9EgAAEIQAACECgmAUS2mHVlVxBwQiBEiZWiWBHiuN99Pt0Ojcg6ObosAgEIQAACEIBA4AQQ2cALSPoQyIuAzxLbTlYjTgPD64SoHP+r7+6uG4Rotv9abx6Si8zmdapZFwIQgAAEIACBUAggsqFUijwh4BEB3yS2VVzbyWpafK2S60pskdm0FWMeBCAAAQhAAAJlIIDIlqHK7BEChghETyZeKWpdPjzYKRJYk+KahCoSW9tCi8gmVYLPIQABCEAAAhAoMwFEtszVZ+8Q0CDgUxc2D4FtReVCaJFZjQPKUAhAAAIQgAAESkUAkS1VudksBNIR8EVifRDYdkI70Nxh7d25yGy6M8ssCEAAAhCAAASKTQCRLXZ92R0EMhPwRWLlRkakbnhdpfVhTZk3mTGA7M4isxkhMh0CEIAABCAAAQhoEEBkNWAxFAJlI4DEqlfcpszSlVWvAyMhAAEIQAACECgHAUS2HHVmlxDQIuDbQ5187sZGYG2K7Ef7F7UxFSHavydIq8IMhgAEIAABCEAAAmETQGTDrh/ZQ8A4AZ+6sNHmfL2luBX+PV03iBV8X9b4mSQgBCAAAQhAAAIQaCWAyHImIACBjwj4KLGhyKztjixdWS5UCEAAAhCAAAQg8DEBRJbTAAEIjBDwWWI/kjgPH/QUHR8XIovMcrFCAAIQgAAEIACBowQQWU4CBCDgvcRGJfL1FmNXEnscB74vy5ULAQhAAAIQgECJCSCyJS4+W4dACJ3Y1ir5JLNSYEWzKQZEzdp7ZDudUp5kzPULAQhAAAIQgECZCSCyZa4+ey81AR+fTKxaEClxFSEqA8PrRF7vlHXdhW0r9HRlVY8M4yAAAQhAAAIQKBgBRLZgBWU7EFAh4Pv3YVX2IMdEQiv/3YXURh3YkfVy6MIis6ong3EQgAAEIAABCBSdACJb9AqzPwi0ECiKxLaTOtmlNSm1cXH1RV6RWS5pCEAAAhCAAAQgwMOeOAMQKBWBokrsaFKbpcA+dF1V8uf7siqUGAMBCEAAAhCAQJEI0JEtUjXZCwRGIVAWiS3jIUBky1h19gwBCEAAAhAoNwFEttz1Z/clIYDEFr/QUmbfFbWTqkIMF3+37BACEIAABCAAgbITQGTLfgLYf6EJhPxk4kIXxtLm7hIzP9wnap9AZi0BJiwEIAABCEAAAt4QQGS9KQWJQMAsAbqwZnmGEA2RDaFK5AgBCEAAAhCAgAkCiKwJisSAgGcEkFjPCuIwHWTWIWyWggAEIAABCEAgNwKIbG7oWRgCdggUWWLj742N6IXyZGE71W4fFZl1SZu1IAABCEAAAhDIgwAimwd11oSAJQJFk9hWcZXSKiXto/fFilpXRYimJZxBh0Vmgy4fyUMAAhCAAAQgkEAAkeWIQKAgBIomse3KEr1mRkraSlEbg8R2PryIbEEubLYBAQhAAAIQgEBbAogsBwMCgRMow5OJo85sdBsx701VO7TIrBonRkEAAhCAAAQgEB4BRDa8mpExBD4iUKYubNR9RWL1LgBkVo8XoyEAAQhAAAIQCIMAIhtGncgSAicQKLrEtnZhJQAkVv9CQGT1mTEDAhCAAAQgAAH/CSCy/teIDCFQKoltJ7BIbLaLAJnNxo/ZEIAABCAAAQj4RwCR9a8mZASBUQkUuRObtuP6/RsXTX+6Mbl/x8bbHqwunXHlJrFY7NxQfULnKLXOSxtHZ02XY5FZl7RZCwIQgAAEIAAB2wQQWduEiQ8BQwSK/FCnTl1YFXTV6qqT9zz2WHVD/fT51yy+7Nq+rv/6b3aI88X5YofYPjQ8v9FoTBU9fYNTehp7BwcbXxR9c38vhbc1diSuiyfvf27r1kPXTJ7cGHpTzDp8QXdjz9DW7SuG6mKKjDNrdt89d1arh6U868RX2YvtMcisbcLEhwAEIAABCEDAFQFE1hVp1oFABgJ0YUeHJyV0ff3C/rc33762unTGFbIju1hsEtHPlk6f8I8HL7p+g5TSrfduv+XUJV/44YNr1vwxHlXGeLzeO13UK2OnffG8H52599kFMs6F9fX9r3RfvXfWqUd2nHRo+/mPNOZMiNbRiZ+h/MamIrLGUBIIAhCAAAQgAIGcCSCyOReA5SGQRKCoEpulC9vKrJPIRrcYL50+4WcqIntvY8rMc19/YWpz8dd/OufQM2fI+VMG77l4qHfBO/3dlcFKpX5Kfbj/8DMbb3sqfuuxSvykOrv6HJl1RZp1IAABCEAAAhCwSQCRtUmX2BDISKDIErtS1MZEr9TJiEnI23x/+eh7/zB18cKbIgGVHVldkZXjF/7Vm7VnfrVr7dSLK/9lV/PL714xbtveJx9+73vjF4x/tr6l/qXuqy5ds/mOm3eGKrKSNTKb9cQxHwIQgAAEIACBvAkgsnlXgPUh0IFAESXWZBc2hIOT9uFVtveGyNomTHwIQAACEIAABGwTQGRtEyY+BFIQuEvMbK4UtS4hRDPFdO+mlE1g4wVAZr07jiQEAQhAAAIQgEABCCCyBSgiWygOASmwcjcrRa0w16avIufq1Pi8fzqzrk4B60AAAhCAAAQgYJpAYf5YNg2GeBBwTeBYF7Yw12SZu7CtZweZdX01sR4EIAABCEAAAkUnUJg/moteKPZXbAJFlFiTD3MqQvV9lVm6skU4XewBAhCAAAQgUD4CiGz5as6OPSNQJImlCzv64UJmPbv4SAcCEIAABCAAgWAJILLBlo7Ei0CgKBIrn7AshKgMiFqXqVfqFKG+7faAzBa1suwLAhCAAAQgAAGXBBBZl7RZCwIxAkWSWHkbcVGesGz7kCKytgkTHwIQgAAEIACBMhBAZMtQZfboFYGiPJk46sIW6TVBrg4KMuuKNOtAAAIQgAAEIFBUAohsUSvLvrwkQBfWy7LkkhQymwt2FoUABCAAAQhAoCAEENmCFJJt+E+gCBJLF9bsOUNmzfIkGgQgAAEIQAAC5SGAyJan1uw0RwKhSywCa+/w+CizvJLHXr2JDAEIQAACEICAGQKIrBmORIFARwJFkFge5mT3gCOzdvkSHQIQgAAEIACB4hFAZItXU3bkEYGQJZYurLuD5KPIyt3TmXV3BlgJAhCAAAQgAAE9AoisHi9GQ0CJQOhPJpYSSxdWqdTGBvkos4issfISCAIQgAAEIAABwwQQWcNACQcBurCcgbQEkNm05JgHAQhAAAIQgEDZCCCyZas4+7VKIFSJ5TZiq8dCKzgyq4WLwRCAAAQgAAEIlJQAIlvSwrNt8wRCllhuIzZ/HrJERGaz0GMuBCAAAQhAAAJlIIDIlqHK7NE6gRAlli6s9WORaQHfZJbvy2YqJ5MhAAEIQAACEDBMAJE1DJRw5SIQ6kOdeJiT/+fUN5GVxJBZ/88NGUIAAhCAAATKQgCRLUul2adxAnRhjSO1ElAKYUWIzL/rBkStqyJE00qSHYIisy5psxYEIAABCEAAAiERyPzHXUibJVcImCIQqsSW4buwreI6MLxOiEr2X3V3d90gRPOox7qUWt9klq6sqd8ixIEABCAAAQhAIAuB7H/dZVmduRAIkEBoEluG78LG5dWUuI52NF1LLTIb4C8KUoYABCAAAQhAwCoBRNYqXoIXjUBIElsGgZXna0TyhtdVTHRd05zXSGptd2mR2TTVYQ4EIAABCEAAAkUlgMgWtbLsyziB0CS26LcRR11YFx1YlcMkhXagucPq92iRWZVKMAYCEIAABCAAgTIQQGTLUGX2mIlASE8mpgubqdSZJ9/TdYNYYVFmEdnMJSIABCAAAQhAAAIFIYDIFqSQbMMOAbqwdrhmiZr3rcRJuSOzSYT4HAIQgAAEIAABCGQngMhmZ0iEghIIRWLL0oWNjlnZRVZyoDNb0F86bAsCEIAABCAAAWUCiKwyKgaWiUAIEls2gf1I4HJ8sJPqNWC7K4vMqlaCcRCAAAQgAAEIFJUAIlvUyrKv1ARCkdiiP8ypUwHpyH5MxqfOLO+XTf0rh4kQgAAEIAABCKQggMimgMaU4hLwXWLL2IVtPW2IrJ8iK7NCZov7u5GdQQACEIAABHwjgMj6VhHyyYVACE8mlhJb1i5sKDLr4pbitixEbUxFiGYuF0/LosisD1UgBwhAAAIQgEDxCSCyxa8xO0wgQBc2zCPiW2dWvkdWNJtiQNSsvku2XbW4xTjMM0zWEIAABCAAAQikJ4DIpmfHzAIQ8FliuY04+YBJgasIURkYXidEJZ9fZ3kKbJyQZPGuqJ1UFWI4mZzdEXRl7fIlOgQgAAEIQAACQuTzlx/kIeABAc8ltrlS1LqEJ7eLelCuUVPIQ2h9Edg4GJ8E0qdcfD+/5AcBCEAAAhCAgD4BRFafGTMKQMBXiQ3hu7o+lz8S2ihHk53aSFw/ip3DLcQq7H0SSJ9yUWHHGAhAAAIQgAAEwiGAyIZTKzI1RMBniV0palyThuosw7SKbTx0O8ltldXjxnsqrq24fJJHn3IxeKwIBQEIQAACEICABwT4o9mDIpCCGwK+djt9zctNVfJbpZ3k5vGgJhsEfBJIn3KxwZqYEIAABCAAAQjkQwCRzYc7qzom4GMXFoF1fAhKtpxPAulTLiU7BmwXAhCAAAQgUFgCiGxhS8vGIgK+Siy3EXNGbRPwRSB9ycM2b+JDAAIQgAAEIOCOACLrjjUr5UDAN4mlC5vDISj5kr5IpC95lPw4sH0IQAACEIBAYQggsoUpJRtpJeCjxNKF5ZzmQcAXifQljzxqwJoQgAAEIAABCJglgMia5Uk0Twj4JLF0YT05FCVOwyeB9CmXEh8Jtg4BCEAAAhAIngAiG3wJ2UCcgG/S6JNQc1LKTcAXgfQlj3KfBnYPAQhAAAIQCJ8AIht+DdnBMQI+SaNvQs0hgYAk4ItE+pIHpwICEIAABCAAgXAJILLh1o7MYwR8kVgElmPpOwFfJNKXPHyvF/lBAAIQgAAEINCeACLLyQiegE8Sy8Ocgj9OpdiADxLpQw6lKDabhAAEIAABCBSUACJb0MKWZVs+SCxd2KOn7S4xc1gIkfg7ZUDUuipCNMtyRn3cpy8S6UsePtaInCAAAQhAAAIQGJ1A4h+dAISAjwR8kUcfRNrH+kQ5rRMzhysxuUVi/amWLxLpSx7+VIZMIAABCEAAAhBQIYDIqlBijFcEfJBHX0Taq8LEkokENhJX+X+vFLUxUSf2+zcumv50Y3L/lZUXD28Si8XODdUnfN1Lp7yqS2dcqZq7zliXHHyRSF/ycMmetSAAAQhAAAIQyEYAkc3Gj9mOCeQtsQjs6AVvFVg5ulViq9VVJw89/tgPN+4/fd6Sz3Y9sLvZfXJvvT52f7P/8OzFfbfcWa0eHhmzdfuKobqYInr6BmfN7rtH/lwK8Pah4fmNRmOq/PmUnsbewcHGF0Xf3N/v2Hjbg/HslixcuKxrxoyn7r/55n2rlyy8vN5z/p6+cQf3RXGb3d3vXDBnzq3jxX7Rbq14rHg+3d3du7r6Zj1/vtghdojzxdO3//jV1nzPO2/ivfetWfNBFEOK7OP13unRPj93ycS18nM5b8+27ct3HxDnyHymTZv2c/nzaJ+Ven2i5CLHn/mXh5vR2CgHuXbWS9AHifQhh6wcmQ8BCEAAAhCAgFsCiKxb3qyWgYAPEsvDnE4sYPy7sa23DrdKbFzs1tcv7F/W89Ju+b9vb779lnjX8sbLJn3nle6r98469ciOkw5tP/+RxpwJ0Zho/NLpE3528KLrN1zQ3diz9d7tt5y65As/fHDNmj8eL48XfeqymQef/O0/1avnLTnvu2f8v+986i1xlug7cvCDobc2rRzsXl6bMnjPxe/Pvf7+ESFdOuPKY/HXitj3eKO15JjVCyd9+8XuZUOLxSYRdWTjn7eLEf9ZdemMK6J5N61eMjnKZ88fNg28MW75Ttmdjo9fvXDSt+R6Ms/G7G9s2HzHzTujHEx1sn0QSR9yyPDriakQgAAEIAABCDgmgMg6Bs5y6QjkKbF0YdvXLBLYlaLWFZe+aHQniZWfR6ImRTaSurjISjHcffqCvf3dlcFKpX5Kfbj/8DMbb3uqdcyoIltddbIU3J7PN/95V/PL70rpkwL46IGpU+ZN6Xmk2dgyq1VkZSf0vpdPu3ZvbeN3O4lslEMnkW0XI553/N/b5ROJbCuXuMjauFXZB5H0IYd0v6GYBQEIQAACEICAawKIrGvirKdNIG+JpQv7ccni3ddOAqtSYCl7v3z0wM1TpzZfPtDz5Vdb5W3kO7QPH/i7ngU9v6tvqX+p9yuLfhp1TFu7oJ06spEwV7f0/vvrl0y7Wt6yK8XxoQPzJlx8TmPb4JZd1w3PX3bHFeO27X3y4fe+N37B+GfrQ/VZ3Rdcepfsesb3MZLPKwdWjjyV+b33zhy+6Lo7F3c90YxykZ+PFmM0kY3y2bVl1zfFRdf9YucDP3q83XiZZ2sOcqzxLFM0AAAgAElEQVQKb5UxPkikDzmosGIMBCAAAQhAAAL5E0Bk868BGXQgkGcnNM+1fTwQSd1XH3M2mZP8ju2e7r/dJ2V66aKJP4huATa5RlIsFzn4IJI+5JBUCz6HAAQgAAEIQCB/Aohs/jUggzYE8urCIrAfF8NU97UIB1w+lKnx5p+mH2w2T252/82bG2/7yR7X+3KVgw8i6UMOruvLehCAAAQgAAEI6BFAZPV4MdoBgTwlltuIhSh799XBEfd+CR9E0occvC8UCUIAAhCAAARKTACRLXHxfdx6HhJLF/ZjeZVnIst3X308U+SUjkDeIpn3+umoMQsCEIAABCAAAVcEEFlXpFknkUBeElvmLizd18RjWeoBectk3uuXuvhsHgIQgAAEIOA5AUTW8wKVJT3XElvmLizffS3LVZV9nz6IpA85ZCdJBAhAAAIQgAAETBNAZE0TJZ4WAddC6Xo9LRiWB9N9tQy4oOHzFsm81y9oWdkWBCAAAQhAIHgCiGzwJQx3A3l0Yct2GzHd13CvD58yz1sm817fp1qQCwQgAAEIQAACRwkgspyEXAi4lNgydmHpvuZyrI0suk7MHF4pamMqQjSNBDQUJG+ZzHt9QxgJAwEIQAACEICAIQKIrCGQhFEn4Fpiy9KFpfuqfgZ9H4nMtq8QMuv7ySU/CEAAAhCAgDsCiKw71qwkRl7z0nQhlmXqwtJ9LealhcyeWFdEtphnnV1BAAIQgAAE0hBAZNNQY04qAi4l1oUsp4JgaBLdV0MgPQ6DyNKV9fh4khoEIAABCEAgdwKIbO4lKH4CrrqjrtbJs2J0X/Ok735tZBaZdX/qWBECEIAABCAQBgFENow6BZuliy4sAhvs8SBxBQLI7ImQuMVY4eAwBAIQgAAEIFBwAohswQuc5/ZcSWxRbyPm9uE8T69fayOzyKxfJ5JsIAABCEAAAvkTQGTzr0EhM7AtsUXuwsb21iU8ewVLSIdVyl/F0CvGBkStK+/X4SCzyGxI1x+5QgACEIAABGwTQGRtEy5hfBcSW7QubCSv8rgUbW+uLoFWcR0YXidExcyvuLu7bhCiefS1rnlKrY8ym/dtvnmv7+p8sw4EIAABCEAAAscTMPNXHlQhcIyATYktYhe2iHtyfTFEAmtSXEfbQ95Si8weXx1E1vUVx3oQgAAEIAABPwggsn7UIfgsbAqZzdh5gKf7aoa6a4Ftl7WU2oHmDue3HSOzyKyZq4goEIAABCAAgXAJILLh1s6bzG13YYtyq23RhDzPAzgicsPrKqZuHc6yl6hD6/qWY2QWmc1ybpkLAQhAAAIQCJ0AIht6BXPO35bEFkX66L6aP6A+SWx8d3l0Z5FZZNb8FUZECEAAAhCAQBgEENkw6uRlljYlNvQubFFE3LeD56vERpzu6bpBrHB8qzEy+/Ep5fuyvl2x5AMBCEAAAhCwRwCRtce20JFtSGzo8kf31f6RR2TbM/ZNZvMUyjzXtn8FsAIEIAABCEAAAhEBRJazoE3AtMQWRWBD7yJrHwTHE3yX2Dy7snJtyeddUTupKsSw49K0XS5PocxzbR/YkwMEIAABCECgDAQQ2TJU2dAebQinaSk2tNXEMHRfExFZGeC7zOZxa3EctG8Cl1c+ea1r5dATFAIQgAAEIACBtgQQWQ6GEgHTwmlDipU2knFQqHln3LY30xHZ5FL4JnF55ZPXuskVYgQEIAABCEAAAiYIILImKBY8hg2JDek2XLqvfh1wX2U2j6cWd6qMbxKXVz55revXFUM2EIAABCAAgWISQGSLWVdjuzIpsaF1M0PL11jRPQ8kRbYiRGVgeJ3w4T2yEpdPEhuVzzeJyyufvNb1/DIiPQhAAAIQgEDwBBDZ4EtobwOmJDYkIaT7au88mY7sg9BKgRXNphgQta6KEE3Te8wazyeJyyuXvNbNWjvmQwACEIAABCAwOgFElhNyAgGT4mlKhm2XyeSebedaxPiRlEZ70xHDPITWd4GNnxGfRC6vXPJat4jXKnuCAAQgAAEI+EIAkfWlEp7kYUo8QxBDuq+eHLo2abSKrRySJLcnyLDBW48jcU0j2j5Q9knk8solr3V9qD85QAACEIAABIpIAJEtYlVT7smkxPr8MKcQJDtlCYOf1k5gVSS23cY7xfpIRmOi2yqqrfGSJNp38L5JXB755LGm7+eC/CAAAQhAAAIhE0BkQ66ewdxNSKzvguh7fgbLGUSopK7rR7cMW/r+aXz90EVVpeC+iVwe+eSxpkptGAMBCEAAAhCAgD4BRFafWeFmmJJYH7uw3D7sz3FV/R6sbYH1h4j7THwSubxyyWtd99VmRQhAAAIQgECxCSCyxa5v4u6ySqyvXU5f80osSEEGJHVbO21z5B2xojbGxycAF6Q0wieRyyuXvNYtyhliHxCAAAQgAAEfCCCyPlQhhxyyil7W+Ta2TPfVBtXkmHeJmcNCiON+l5ThVt1kMv6O8Enk8sgljzX9PQ1kBgEIQAACEAiTACIbZt0yZW2iC+vTbcQ+SnWmAnk8uZ20rhS1LuHhO1Q9xuhFaj7JXB655LGmF4UnCQhAAAIQgEBBCCCyBSmk6jaySKxPwkj3VbXi6cchrenZhTLTJ5nLI5c81gzlbJAnBCAAAQhAwHcCiKzvFTKYX1aJ9aEL65NMGyyNF6FaxZVOqxdlsZ6ETzLnOhfX61kvJgtAAAIQgAAESkQAkS1JsdNKrA/iSPfV/CGl22qeacgRfRG6PPLIY82Qzwq5QwACEIAABHwhgMj6UgmLeaSRWJ8E1odOsMXyWA+NtFpHXIgFfBG6PPLIY81CHBo2AQEIQAACEMiRACKbI3zbS6eV0TTia2ovdF+zkURas/Er+2xfhC6PPPJYs+znjf1DAAIQgAAEshBAZLPQ83huGhlNK74mMOS5ton884rB91rzIl/cdX0ROtd5uF6vuCeInUEAAhCAAATcEEBk3XB2ukpaiXV9Cy/dV71jQbdVjxej0xPwRepc5+F6vfQVYiYEIAABCEAAAohswc6ArsTm0QnNY83QyhyX/Cj3Mj5F+MbLJn3npZ5lu3duqD6hWsPq0hlXbhKLhc4c1dh5jnO9L1+kznUertfL80yxNgQgAAEIQCBkAohsyNVryV1HYl3LJN3Xzgetg7R6f22uXrLw8jfF7MOz+vbvHNr61jWnzp796/Fivxjaun3FUF1MET19g7Nm993T3dg2efvQ8PxGozFV/mxKT2Pv4GDji6Jv7u93bLztwVYy1eqqk2WM3Qd6zqhUXps03L/i/sWT9z8XxW12d79zwZw5t95ZrR7+/o2LpsvYlXp94v5m/+HPXTJx7Zl7n13weL13em+9Pjb62X1r1nwQXyea1yknubc93X+77+nbf/xq/N+j3OT+mt1z/7m2+bZ7o7g3rV4yecfLQyvqQvwPPX1zH5vdd+T5Pdu2L999QJwjc542bdrPZR7tco7n15rbeedNvFd+LkW23b5kTq3rTPjX184ehfmvhRBNlV99Pkid6xxcr6dSB8ZAAAIQgAAEIHAiAe//WKZoagR0JdbVbcSuhVmNVr6jWsXVVS1M71oK1Nb1j6+vn376od45i9ZJ6ZMd1Fe6r94769QjO046tP38RxpzJizreWn3+vqF/W9vvv2WJTMn3PL+3Ovvv6C7seeV+7at7b32sr+//+ab98VzkzHe7Pvm/xHFkx3Zy7uHdr8lzhJ9Rw5+MPTWppWD3ctrsuMq5S6KHXVvF4tN4tjP1laXzriiXXc2Nm/t0ukT/vHgRddvkDltvXf7Lacu+cIPe//PB74WdYJXL5z07Re7lw3J9eL/fuO1185rjPvrdzfe9pM9Mn/52UvNq/90wWeOPDfm4JhTRO8B0aicfVjmvOcPmwbeGLd8Z0vOa1cvnPStKHbEIJ6bzD++l3b7kgIdsYnWiTOQ+6vP/cbGOb2HhqL9PbhmzR9Vz4MPYuc6B9frqdaCcRCAAAQgAAEIfEwAkQ38NOiIos7YrFhcrpU1V5vzQ+22qjKRYvrC/k9PPfeqRf9Biqf8v4d6F7zT310ZrFTqp9SH+w/PrrzYFcmkisgunT7hZ1IsZbzodtoL6+v7H6tP7Z83peeRZmPLrLjIRrGjsVLiWn/Weptx/DbdaD0VkT0ut1WrPrV//PjDsjMseUmxbzQOTm7sefPzL7wuLj333Pdef33/1LEqOcfzi+cmu7P3vThu6d5XN/yvcSmPj5EC/eiBqVPi68QZyJyziKzcmw9i5zoH1+upXnOMgwAEIAABCEDgKAFENuCT4FsXtuy3DxddWlsvFdkBfVRcJb4+8/2Nv/3V4K1TvnHpt/7mg1c/9fTDB/6uZ0HP7+pb6l/q/cqin15w8MkJOiIr5e2pl5tLevvF4P4Xnlkp5ld/JEX24fq8My4+p7FtcMuu64bnL7sj6m7aENnJ//ra6b989L1/mDq1d3Nj166Fwxddd+fOB370uMztyYff+974BeOflfs7e+kXvh11N1dfNnP5o/WeWfPPEc++8by4pH/q63u3HJg/Vua8a8uub4qLrvuFjBGX0Hbfex3pyD4vVn123viH5BrdV126ZvMdN+/sNE+K7EMH5k2Ir7O464lmxMWEyCKzYjjg/1dB6hCAAAQgAIFCEkBkAy2rqsS66Iy6WMO3MpVNWn3jX+R8XD/USYelD11Klzm4XEunDoyFAAQgAAEIQICObJBnQEVibctlmbqvSGuQl0mwSVflLctivLjzzuq7Pm7CB7lzmYPLtXysNzlBAAIQgAAEfCVAR9bXynTIS1VibT1AyLYg+1COojyMyQeW5FA8Aj6InescXK9XvFPDjiAAAQhAAALmCSCy5plai5gksbYks8jdV7qt1o4rgQtMwAexc5mDy7UKfGzYGgQgAAEIQMAoAUTWKE47wVQENUly02Smsm6auHnNQVrzIs+6RSTgg9y5zMHlWkU8L+wJAhCAAAQgYJoAImuaqOF4SYJqWjaL0n1FWg0fRMJBoA0BH+TOZQ4u1+LAQQACEIAABCAwOgFE1uMToiKxpr4La1qIXWPle62uibMeBI4S8EHuXObgci3OGAQgAAEIQAACnQkgsp6ejtEk1pR0htp9pdvq6aElrdISyFvuXK7vcq3SHig2DgEIQAACEFAggMgqQHI9pJPEmhZYU91cm3yQVpt0iR0CgXVi5vBKURtTEaLpc755C57L9V2u5XPNyQ0CEIAABCCQJwFENk/6bdYeTWKziGcI3Vek1bPDGHg6UgArbd6VPSBqXb5LYSt6ZFbtMLoUTJdrqe2eURCAAAQgAIFyEUBkPal3p25r1i5s1vk28fC9Vpt0yxG7k6zK3Q8MrxOicuKvuLu7bhCi2b656bPkIrNqZ9qVYLpaR23XjIIABCAAAQiUjwAi60HNTXdhfey+0m314KAVIIVWce0kq2m32iq5voktMqtWWVeS6WodtV0zCgIQgAAEIFAuAohszvVuJ7Fpu6hp55lGgLSaJkq8SGBNi2sS2UhsfRJaZDapakc/dyWZrtZR2zWjIAABCEAAAuUhgMgq1NqWmLVKbBoRzbv7aouNQlkYUhICI+I2vK7S7jZhVwh8E9qPxN7z7/vmKXku13a5lqszzzoQgAAEIAAB3wkgsgkVsvUE4XYSq/MwpzTSm/UwIq1ZCTJfh0BeXdjRcpRCO9Dc4c3DokLozuYpea7WdrWOzvXDWAhAAAIQgEDRCSCyo1R4tHe5RtNUxsSXaBVQXSHVHZ/lAPMwpiz0mJuFgA9d2E75I7P6lc1T9Fyt7WodffrMgAAEIAABCBSTACLrWGRbpValC+vi9mG6rcW8wEPdFSKrVzk6s6PzciWZrtbROx2MhgAEIAABCBSTACLboa6qnVbVcaN1ZTsdLVvdV6S1mBdzUXbls8RGjH3rysq8JLd3Re2kqhDDvp6FPEXP1dqu1vG1xuQFAQhAAAIQcEUAkc2xI9tuadPdV6TV1aXEOioE4q/P6fQkYERWhWT7MSFIVJ45uljbxRrpTwgzIQABCEAAAsUhgMhmENk03Vjb3Ve+11qci7PoOxlNan2XWR87stF5CUGk8srR1bqu1in67wj2BwEIQAACEBiNACKbcD7adUhNdU2zxqHbysVdBAJxoZX7kZ1aKQJ5v3KnE1ufJRaZTb4iXEmmq3WSd8wICEAAAhCAQDEJILIadTX1ndU0cZBWjUIxVJnAXWKm/D5lrr8HInGtCFGJ327sa1c2BJGVByAEkcorRxfrulhD+UJnIAQgAAEIQKCABHL9AzY0niZuJVaJgbSGdjLS5duuzukipZ+1UtS6hBDN9BHSzwzt+7JSYEWzOdIxruTETJe2lCkhRNc+URvj40Og8pQ9F2u7WEP3TDAeAhCAAAQgUBQCiGyskibEQuV1Oq2Hh++1ur+cTNQ6a9ZpzkrWNfOeryKvrTlGcwaG1wlRcf8rK0SBbfM75sN9ovYJZPZ4Mi5E08UaeV/XrA8BCEAAAhDIg4D7vwrz2KWhNVW6qUlL0W09SihvkSyjRCadTd8/P06CHUhtEQQ2XlOfhSqv3Fyt62od369h8oMABCAAAQiYJIDIatA0IbIay1kdikhaxUtwywRsSG0krlHqId1CrIrbZ6HKKzcX67pYQ/UMMA4CEIAABCBQFAKIrEYlTYosIqkBnqEQGIVA61OP08Iqori2Y+GzVOWVm4t1XayR9uwzDwIQgAAEIBAiAURWo2omRDbNE4s1UmQoBCAAgUQCPktVXrm5WNfFGonFZwAEIAABCECgIAQQWY1CmhBZjeUYCgEIQMAaAZ+lKq/cbK9rO761w0JgCEAAAhCAgIcEEFnFokQSS0dVERjDIAAB7wn4LFZ55WZ7XdvxvT90JAgBCEAAAhAwRACRTQDZSVzTdmd51Y6hk0sYCEDACAGf3zWbh/S5WNPFGkYOB0EgAAEIQAACHhNAZEcpTpKsJn2uUvdOD33i9TAq9BgDAQiYIuCrXOWRl4s1Xaxh6mwQBwIQgAAEIOAjAUS2Q1VUJVV1XLSM6njeN+vj5UJOECg2AV/lKo+8bK9pO36xTyq7gwAEIAABCAiByLY5BaqyGZdT+e+qXdS4pKrOkfHp3nLJQgACtgn4Klh55GV7TdvxbZ8V4kMAAhCAAATyJIDIxuhnfZCTrgDH5VRHaFsPDN3bPC8h1oZA8Qj4Klh55GV7Tdvxi3c62REEIAABCEDgKAFE9thJSCOh7Q5RUpxOn6ft0nY6yHRvucQhAIEsBHwVrDzysrmmzdhZ6s9cCEAAAhCAgO8EENljt+xm6Yi265COFi+p82taauP50b31/ZIkPwj4Q8BXyXKdl+31bMf350SRCQQgAAEIQMAcgdKLbFIHNS1qlbhJQivXtim10d7o3qatMvMgUHwCvkqW67xsr2c7fvFPKjuEAAQgAIGyESi9yPpQcBWhdSW1dG99OBHkAAG/CPj6rlnX8md7Pdvx/TpVZAMBCEAAAhDIRgCRzcbP6GxVoc1DauneGi01wTQJVJfOuHKTWCx2bqg+EZ/a7uffv3HR9Kcbk/t3bLztwU7zohjxsZoppR6elFPqwA4m+iharnOyuZ7N2A6OB0tAAAIQgAAEnBJAZJ3iVltMR2jzlNr4brg9Wa22RRu1esnCy98Usw/P6tu/c2jrW9ecOvusJw9t3f61obqYInr6BmfN7rvnzmr1sBTG7UPD8xuNxlT58yk9jb2Dg40vir65v5fCeZycVledPLR1+woZo9k9959rm2+7V8rf4/Xe6b31+tj9zf7Dsxf33RLF3SHOF0/f/uNXZYxqddXJex57rLqhfvr8axZfdm1f13/9N9Hn8rMo7tHcTn3gXx577LvR2F/f8R+HojxuWr1k8o6Xdg/UK5WxPX1zH5vdd+T5j3PqfmfatGk/n/Cvr50t91Sp1yfKnD53ycS1961Z80F8L637Pu+8ifeeuffZBfG9RPNGct+2ffnuA+KcZvfRNWS8BHa/FkI0XZ4rH2XLdU4217MZ2+U5YS0IQAACEICAbQKIrG3CGeLrCq0vUpskuCYfrJUBL1MNEJDytXX94+vrp59+qHfOonVnD/3yC690X7131qlHdpx0aPv5jzTmTHh78+23SBFdX7+wX/77kpkTbnl/7vX3X9Dd2PPKfdvW9l572d/ff/PN+6J0brxs0nde6lm2W3Zfb7z22nmNcX/9bl/jqf5ofryj2a67GVtrbXXpjCuiTu7qhZO+/fK4q/8Yz21Zz0u7j8VdGxdCOfal5tV/uuAzR54bc3DMKaL3gGhUzj7cd+TgB3v+sGngjXHLdy4Wm0Q0d/XCSd96sXvZULuOcTRG5iL/Pb5mPD8pz2+Js0R8DRkvvp+l0yf8Y33uNzbO6T00tPXe7becuuQLP3xwzZo/GiilVggfZct1TjbXsxlbq9AMhgAEIAABCHhMAJH1uDhRaioPjmq3DRcPikqDj+5tGmr+zpFi+sL+T08996pF/+G0l++7dqh3wTv93ZXBSqV+Sn24//AzG297Ki6cSSK7dPqEnx286PoNsstaXbXqU/vHjz88fs+mz0dCmlZkZdzdpy/YG89tduXFrnYiKwW90Tg4ubHnzc+/8Lq49Nxz33v99f1Tx86b0vNIs7Fl1mD38poU2XY5xSsVz1V2Vu97+bRrV0wZ/H27eVKeHz0wdUp8jUhko/FyDz6I7LH/aPbhPlH7RFWIYV9Op0sBtLmWzdi+1Io8IAABCEAAAlkJILJZCRqcP1oHNk13Np6ar1LbKcfo53RvDR4wC6Fk9/RRcZX4+sz3N/72V4O39v3bnn8aeqj+73oW9PyuvqX+pd6vLPrpiJDGvuOaJLIj31t9+MDfRTHOXvqFb0/Z++wMVZGV83/56Hv/MHXxwpvmHHrmjGie/PmTD7/3vfELxj8rc+u+6tI1s7pebUZjN99x884I0erLZi5/tN4za/454tk3nheX9E99fe+WA/PHXnxOY9vgll3XDV903Z2Lu55oqojs+ufFqs/OG/9QtGY8pzgXKbIPHZg3Qa6xa8uub4qLrvvFzgd+9Hh8jE8i66PMuhZAm+vZjG3hVwEhIQABCEAAAs4JILLOkScvOFoHNqvQHvvj86Pv1PkuinRvk88LI/wlEPKDnVSp+iZcrvOxuZ7N2Kr1ZRwEIAABCEDAVwKIrKeVSbqd2ITQxqXWd6FtLVM7wQ1tD54ePdIySGDk1mgxXtx5Z/Vdg2G9C+WbcLnOx+Z6NmN7d5BICAIQgAAEIKBBAJHVgOV6qIqsqoxRyTuEW4+T9kH3NokQn0PAHgHf3jXrWgBtrWcrrr2TQGQIQAACEICAGwKIrBvOSqt06sImdWdlcFNCG48l/70IXU4EV+n4MQgCRgj4JF4uc7G5ls3YRopOEAhAAAIQgEAOBBDZHKCPtmQnIVWRWdNCW0SpjbPn9mTPDj/pFIaAT+LlMheba9mMXZiDx0YgAAEIQKBUBBBZT8vdTlx1uq46Y1URFOH246S90r1NIsTnEFAj4JN4uczF1lq24qpVk1EQgAAEIAAB/wggsv7V5KOMstxqHAVR7eTqYiiD1NK91T0VjIfA8QR8ki+Xudhay1Zczi0EIAABCEAgRAKFFNnWV15kfQVG0vykz1UPRqcubLvvqep0XHXGqubaSfKK8J1aVQZ0b1VJMa7MBHySL5e52FrLVtwyn1H2DgEIQAACYRIotMgunrz/ua1bD13TN27ov73U6J7cW6+P3d/sPzx7cd8td1arh6vVVScPbd2+YqgupjS7u9+5YM6cW8eL/eLjn83959rm2+6Vovp4vXd66/yo5J0+bxdfrvv9GxdN3z40PL9Sr0+M8onWXfBMc+3Dl/X8+66+Wc8/ffuPX5VrJL1XVlUebQttlGvERTWvMC+dzlnz3duiVTT//awTM4dXitqYihAfvQM6/6zUM/BJvlzmYmstW3HVK8pICEAAAhCAQP4ECiuyUjxFvTL2gi/P/uH4PZs+v75+Yf/bm2+/Jd49vWn1kslvibNE35GDHwy9tWnlYPfy2oX19f0v9SzbvXND9Ykbr712XmPcX7/b13iqv938uMiqxpdxZQ7R+Bsvm/Qdud6UwXsufn/u9fdfdftTO/+vy/Z/N8ohWsOUzMZl07Zolu3249EuZ7q3+f+yCz0DKbMVISoDotYVotD6JF+ucrG1jq24oV8j5A8BCEAAAuUiUFiRvbcxZea5r78wtXLVN//TBQefnLBJLBaRREb/LiXysfrU/nlTeh5pNrbMkiIbCaXshlZXrfrU/vHjD0sRbjc/LrKq8VtziMQ6vq6UnruWfvnLcmz8OCbJrByrI6cuOrRxES97p7bdrxa6t+X6hWtityF3Z30SMFe52FrHVlwTZ5QYEIAABCAAARcECiuyUiwX/tWbtd/+avDWKRc3n93V/PK77UT24fq8My4+p7FtcMuu64bnL7vjinHb9j798IG/61nQ87v6lvqXpnzj0m+d/f88MzOtyLbG7ySyI+u+cuCGkaK/996ZK94ev7DTd2NHk9U0D3dyKbQuO8IuLiAba4zSve0Sgd5aaoNTmWOGLrNCiK59ojamKsRwnnV0JYO21rEVN8+asDYEIAABCEBAlUAhRVZ18z6NW71k4eWf3XjgSSmpSxZO/HvZHV654fHHXclsHoLJrcd6J/AuMVP+0X/CNbtS1BBcPZSFGM2txmbK6EoGba1jK64ZukSBAAQgAAEI2COAyNpjqxVZPhiq8eafpp97/xvPb1m9qG/jbT/ZE8llmqcWZ+myZpmrtenYYKQ2LbmRh4GdILjIbXqeoc0MvTu7T9Q+QWc2/alDZNOzYyYEIAABCIRNAJH1sH6ttwcnfTfW9K3GEZI0tymbwInUZqdI9zY7w5AiRN1ZH27X1eXmi4i5ysPGOjZi6taR8RCAAAQgAAHXBBBZ18QV1tN5n+xoXdu4kMp/13kQlIm5CltNHILUJiLSGkD3VgtXcMA3UjUAACAASURBVINDFRpf8naRh601ZNzTxFl/9lXxmw+DO7gkDAEIQAACEEhBAJFNAc3FFNMyqyK8o+0rj9uNW/NBau2cvCJ3b6NOZUQu1FfX6FTelijp5JBmrC95u8jDxhqIbJpTxxwIQAACEAiZACLrcfV8k9lIhuX/punumkSN1Jqk2T5WCN3bVlFt3cnA8DohKh//mru76wYhms2O8IoiulJqfHkysM5JtSF4OutHY13kYWONdWLGkXHiM5+kK5um6syBAAQgAIHQCCCynlfMlsxmlVEfOrSxPzo/MpO8Bdvz45Q5PRPd26xP243La6uoZt1gq+iGLrY2ZCkr46T5vuTsIg8bayCzSSeMzyEAAQhAoCgEEFnPK6krsnI7qg9pUh03GiKfhDbae5QvUuvucHcS3NFEUEdobcrraJQisQ1ZaG3Iku2T5UNH2RU3G+sgs7ZPKPEhAAEIQMAHAoisD1VIyMF3mY0LpE/yyO3H+R/udrf+tkph0utjRj4fXleJ3yLsemehC60PYpimZjYkTycPF+vbWAOR1akyYyEAAQhAIFQCiGwglUsrs3J7SXJpsqtqostroyQm92gjvzLFHO17rXHJ/ahj2/I91zxZSaEdaO7oqgjR+Yu2eSaY/B/FPvThva06iGyInm/r29gjMqtTZcZCAAIQgECIBBDZgKqWRmajbmmSzOqMS0LmszTSpU2qntvPO3Vs5R/2eXdhO5FAZt2ekWO/m3IVcBui2UrRxhrIrPuzyooQgAAEIOCOACLrjnXmlTp1O1W6oCpjIpmV/6sivkkb8llo43s1td8kHnwuhOrrcHy4nbioIhuJYWhPNbYhejrXpIv1Ta+ByOpUmLEQgAAEIBAaAUQ2sIq5kNlI8kzIrGk5tlUuOrW2yOrH9Vlio92E3pWN9mFanPSrrTcj73xdrG96DWRW74wxGgIQgAAEwiGAyIZTq48yDVFmQxHaeJ7y303JfIDHLLeUEVm36E2Lk+3s887Xxfqm10BmbZ9K4kMAAhCAQB4EENk8qBtY06XMmhY63285jpeHTq2Bw6oZApHVBGZgeGhPNTYteroIba9vIz4yq1tlxkMAAhCAgO8EEFnfK9Qhv9G+86ryfViVMa1CZ7o7GZLQ0ql1e6H4LLNFua24XUVtCJStk5O3fNtmZTo+ImvrJBIXAhCAAATyIoDI5kXewLp5yKzp7mxcEE2LsgHEHUPQqbVJ9+OHQg149OqdaMdFFtlj12OuTwjWPVmmhU9nfdtrm46PzOpUl7EQgAAEIOA7AUTW9wol5OdaZiPxtCGdul1iX0qH1NqrhE+dWSmwotkU8Xfd2tt5vpHz7nbq7t608Omsb3tt0/GRWZ3qMhYCEIAABHwmgMj6XB3F3LJ8XzYSU/m/OnJqSzpDu924tURIreKh1RgWvbInz+5s0buwncphWqI0yq49NM9cba9tMj4iq320mAABCEAAAp4SQGQ9LYxuWlllNhJaXZnVFWDVfYUutGn/A4EqnzKOi7+D1oXURh1YyboMXVhkNttVZVI222ViMj4ym63WzIYABCAAAT8IILJ+1CFzFllvMY4SSNNpTTNHdcNFElpb0q/KskjjbEhtXFzLLq+tZyWkW41NCp/uNWNzbdOxkVnd6jIeAhCAAAR8I4DI+laRDPkUVWYlkiIIbXwfSG2Gg94yNS61WaKWueuqys20TKmuqzsuzzxtrm06NjKre7IYDwEIQAACPhFAZH2qhoFc8pZZ24JWFKFFag0cdkLkQsC0TNnaRJ552lzbZGxE1tbpIy4EIAABCLgggMi6oOx4jTxlNhI0ne/apsFTJKFFatOcAObkSSCUW41NSp8ub5trm4yNzOpWlvEQgAAEIOALAUTWl0oYzCPpO6tJn8dT0RnbOk/+3witfmFbnnzcJYRo6kdhBgTsEzApVLayzVO6bfIxGRuZtXX6iAsBCEAAAjYJILI26eYYO0lAkz43IbMyhs46WXC5WidLjmnm3iVmDgshRq7TlaKG1KaByByrBPIURZ2NmRQ/X9Y1tSdEVqeijIUABCAAAV8IILK+VMJCHklyl/R5q8wekyntM6OzThYMRbvduJUFUpvldDDXNgFTUmUzz7xytLWuybjIrM2TR2wIQAACELBBQFtKbCRBTHsEkiQy6fM2MtVMc7uwS8l0uZa9yo0eGanNizzrjkbApFjZIp1HjjbXNBkbmbV16ogLAQhAAAI2CCCyNqh6FDNJVJM+b7eVNHOiOFnm6mItg9BKJpHUcuux7glhvA0CIdxqbFL+VBnaXNNkbGRWtaKMgwAEIACBvAkgsnlXwMH6SfKY9HnIMntM9EYelpSmk+ygPMaWoEtrDCWBDBAwKVcG0jkhRB752VxTxj5NnPVnXxW/+TALL0Q2Cz3mQgACEICASwKIrEvaOa6VJKtJn9uQWddyWZYO7TF55yFROV5vLH2UgE1xM8E4j/xsrmlKQk3FMVEjYkAAAhCAAAQ6EUBkS3Q2kmQ16XPTMnvsD91U37nNUrYyCS1Sm+WkMNcEAd9vNbYplp342VrTpICajGXiHBEDAhCAAAQg0EoAkS3RmVARVZUxrcjSzInHyEsss+Yd4tHh9uMQq1aMnG3Jmwk6eci2LR4mBdRkLBN1IgYEIAABCEAgTgCRLdl5UJE3lTGmZZburPuDiNS6Z172FW3JmymurvOztZ4pATUVx1R9iAMBCEAAAhBAZEt+BlREVWVMUWQ2kmj5v0V/IFSno19Eqa0unXHlJrFY7NxQfcL0JW8ztszVdnzTPHTi5dH91M1vn6h9oiqE/J659X+QWeuIWQACEIAABApKgI5sQQubtC0VUVUZ005mswphXrcaI7RHq9lOalcvWXj5m2L24Vl9+3cObX3rmlNnz/71eLFfDG3dvmKoLqaInr7BWbP77rmzWj38/RsXTd8+NDy/0WhMlT+f0tPYOzjY+KLom/v7HRtvezB+Zm5avWTyjpd2D9QrlbE9fXMfm9135PkoZrO7+50L5sy5tbuxbbKMV6nXJ+5v9h+evbjvFrlOPE7rmjKX8Xs2ff7xeu/03np9rJz3uUsmrr1vzZoPqtVVJ7euoZu3FM3HB8cvqFTqY+N7l7H3bNu+fPcBcY7Mf9q0aT+f8K+vnR3PP8ojnv/x8+b+85d7Xny3U+6t8f+/1177nyrTpz99/80375N1qvecv2fjbT/Zk/Q7IO/PbQmciX25zs3WeqY6qqbimKgNMSAAAQhAAAIRAUS2pGdBVVJVx7UT2qzdzbRrmyhpnjJtIn9TMeJS+8ik/f9b/fTTD/XOWbTu6dt//OqNl036zivdV++ddeqRHScd2n7+I405E97efPstUvLW1y/sl/++ZOaEW96fe/39F3Q39rxy37a1vdde9vdSuKL8ZIyXxdX/csFnjjw35uCYU0TvAdGonH2478jBD4be2rRysHt5bbHYJKJ4cvxLPct2t3ZZY2uurS6dcYUcv6znpd3H5o38LOrOSnl+S5wl4mvIePEYS6dP+MeDF12/Qea99d7tt5y65As/fHDNmj9Gebdb7+3Nt6+9afWSs6PYe/6waeCNcct3xvJfu3rhpG+92L1sqDX/1QsnfTv6+Y3XXjuvUR88/4XmnC4Zs1PurfG/Nu2/3f3aA/t+8Omv/Y8/ksJu6gzYjGNL4Ezk7Do3W+uZkFATMUzUhBgQgAAEIACBOAFEtsTnQVUUVccVTWblfhDaj6va2qldMnPCz4Z6F7zT310ZrFTqp9SH+w8/s/G2p+K3xSaJrOxENhoHJzf2vPn5F14Xl5577nuvv75/6th5U3oeaTa2zIpENpLQTrfcxn8uu7P3vXzatSumDP6+3TwpjY8emDolvkYkstH4pdMn/CxJZKOx0Xp7axu/K0W1NbYU2aT8o/XkfyCorlr1qYOHtn/+xcqVh1vzapf74sn7n9v6xPYf9ExpDu1qfvldG7dS2/w16fOtxrbkshNPG+uZklBTcWyeJWJDAAIQgEC5CCCy5ar3CbtVkVSVMaP8YZb59To+yKQPOeR5VGUn9FFxlfj6zPc3/vZXg7eu2Nu8RuZzz4TKr3sW9PyuvqX+pd6vLPrpiIjFvpuaJLKrL5u5/NF6z6z554hn33heXNI/9fW9Ww7MH3vxOY1tg1t2XTc8f9kdKiI40iF9vut//uy8nv9d5tJ91aVr5hx65oxOIvvQgXkT4mukEdn1z4tVn503/qFovc133LxTimYUe9eWXd8UF133i8VdTzSTRFbK8JMPv/e98QvGPyvjTbm4+WwkpXGe7eLvfOBHj8sx1ed7/pfrv/a5r4TSjW3zH74+dPndVNXryYZcjra2jfVMSaipOKrsGQcBCEAAAhAYjQAiy/kY6Tom3QasMsamzEbd0aQ8bZez7ELbRj7kA3FGfo+sFLUuIUTTdg3axS/yw5GSeMqu9sGh7Ve+1Jh7cm3zbevzqkFSniqf25A4lXWTxrjOy8Z6piTUVJwk5nwOAQhAAAIQSCKAyCYRKsnnKqKqMsaFzB6TplzPbhYWRT1S8VuPB0Stq+JQauXtuPvFeHHnndV3i8q3077kd37/74Pdn7r//ttfKMLefb3V2HVevsosIluEq4w9QAACECgGgVxloBgIi7ELVTFTHdeOSpa5rfFMxkpbQbqzncmtEzOHK8c6ta6lNm09mecXARsiZ2KHLvOysZYJETURw0QtiAEBCEAAAuUmgMiWu/7H7V5VDlXHlUFm5R4R2tEvIqSWXzJpCdgQubS5xOe5zMvGWiZE1EQME7UgBgQgAAEIlJcAIlve2rfduaqkqo7rJLPy5ya+7+qTRPqUi6/HGqn1tTL+5uX6ll5VEjYEs9PaptcyIaEmYqiyZhwEIAABCECgHQFElnNxAgFVSVUdN8ofZ4kPmVItT9ZcVNdRGYfQqlASQkVq5ZiVojbG5fdt1bJnlGsCpmXORP4uczK9lgkRNRHDRB2IAQEIQAAC5SSAyJaz7qPuWkcKdca2WzTr/HhM3wTSt3x8PuqjSW30Gd+19bmCbnIzLXMmsnaZk+m1TIioiRgm6kAMCEAAAhAoHwFEtnw1V9qxjmDqjLUtszJ+1nyUAGkMQmg1YInOnVq6s3ocizrax1uNTQvmaLUzvZYJETURo6jnlX1BAAIQgIA9AoisPbbBR9YRQp2xZZRZHwU7hAPa2o1FZpOr5qPoJWetP8K00OlncPwMV/nYWCeriGadn5U98yEAAQhAoJwEENly1l1516qCqjouodNg7DuzkTjK/zXxUCllYAkD6c6mIxm/9VhGMHGbcWvMTpmZWCvdrrPNKoPQ+rZHG5LZ4T/8fbhP1D5RFWI42yk5OtuEiJqIYWIvxIAABCAAgfIQQGTLU+tUO9URVJ2xnZIxEaM1to2YqWDGJiG0oxNUkUxVwewUa2B4nRCV5F+Bd3fdIESzeULCqutnPStZ5/sme1n340LssuToirdpaTYhoiZiZGHPXAhAAAIQKBeB5L/iysWD3bYhoCOCOmPLLrNy/witnUvuuIdHKQqrbiZxwQ1Bak2Ljy4v2+N925+LfEyvkVVEs863fUaIDwEIQAACxSKAyBarntZ2oyOoOmNHk1n5mcnbgn2WRp9zs3aoLAT+6Du1luS1U8qR1PoutK66hRZKqxTSt/2ZFs12EEyvkVVGs85XKjSDIAABCEAAAkIIRJZjoExAR1B1xo6WgKk48TVsxFSGmDAQoU1HMi+Bbc32nq4bRLPZNPId3nQk1Gb5JnxqWauPMi136iufONJFLqbXyCqjWedn4c1cCEAAAhAoDwFEtjy1zrxTXQHUHd8pQVNxWmVW/t8mO76ZAccCxIS2Swhx4hc0TS4WeKyRJxkPr6uofN/V1Val0K5o7uiqeF470wLkiq/KOj7tzUUuco3TxFl/9lXxmw9V+CSNySqjWecn5cfnEIAABCAAAUSWM6BFQFcqdce7lFm5lqn8tCBqDL5LSpqojUFm20PzUWKjTEOSWSFE1z5RG2PqKbgaR9zqUJ86zy5k1qQ8Zo2Vdb7Vg0FwCEAAAhAoBAFEthBldLsJXfnTHY/MHk9Ayqz8GsBKUaM723I4EFlz175P0mduV0cjuZBIlZxd5GFSILPGyjpfhSljIAABCECgvAQQ2fLWPtPOdeVUd3weMivX9PVW42N/jCO0sYPhs8RGaYbSlY1fb0UVWhcSqfJL1UUeJgUya6ys81WYMgYCEIAABMpJAJEtZ90z7zqNmKaZ0y5RU3Fcx84M/VgAOrRHQSCypk5U+zguhMvuDk6M7ouku8jDpEBmiZVlruvzwXoQgAAEIBAWAUQ2rHp5la2uUOqOH22zJmO1rmMztskCll1oEVmTp6mzzBbx+7O+SLrtPExKZJZYWebaP+WsAAEIQAACoRJAZEOtnCd560qf7vg8ZVau7fOtxhGbMgutzzIb4m3Fna43Fx1E17/SbEuk6n5s52FSIrPEyjJXlSXjIAABCECgXAQQ2XLV28pudeVUd3ySzNoUTpO5WoEfC1pGofXl/bGttS2SxMb3Zlu6bF8jrfF9EXTbXE1JZNY4Wee7Ph+sBwEIQAACfhNAZP2uTxDZpZG9NHOShNZW9zT2TtcgrpeyCq0v75ItqsTG7gCQ7ykt1Ot6bIukyi9y2zmYksgscbLMVWHIGAhAAAIQKBeBIP4wL1dJwtxtGjFNMycvmZXrms7XdqXL9g7avLuzd3fdIESzKQZErasiRNN2ffOO70s30xQH2yKpkqftHEyJZJY4WeaqMGQMBCAAAQiUhwAiW55aW99pGtFLMweZVS9lWbuzFSFGfrcNDK8TomLv11wkryNrlURgW0+fbflSP+3ZR/og57Z5mhLJLHGyzM1eZSJAAAIQgEBRCNj7C68ohNiHFoE0YppmTt4yK9e3dSuzFnDFwWUUWokm6tJGmLKKbVxcyyyv7WS2SLcb25bJpMvW9vqmRDJLnCxzk/jxOQQgAAEIlIMAIluOOjvdZRoxTTMnT5mVa5vO2UWRyiq0EdtWsdVlXtauqyonHzqaqrkmjbMtkyrr2/yPA6ZEMm2ctPOSuPE5BCAAAQiUhwAiW55aO9tpWsFLO6/TxkzHa7eOizVsFK7sQmuDKTE/JlAUofVhHzaF2oRMZomRZS7XGwQgAAEIQACR5QxYIZBW8NLOy1tm5foh3Woc8UJorRx/gh4jYFPCXELOex+21jclklniZJnr8gywFgQgAAEI+EcAkfWvJoXJKK2Upp03msy6EE3Tebs8CAitS9rlWsuHrqYJ4rZkUjU3W+ubEsm0cdLOU+XGOAhAAAIQKC4BRLa4tfViZ2nkLs0clc3aihtfO7R3zrZyK9sre1TODWPMECiC0Oa9B2TWzFkkCgQgAAEIFIMAIluMOnq7i7TymHZeEghbcdsIYTPEW43lPujOJp0iPs9CwJaMZclJd26ee7C1tqnOaNo4aefp1o7xEIAABCBQHAKIbHFq6e1O0spj2nlJIGzFLZLMIrRJp4jPsxDIu7OZJfdobp578FlmswhplrkmakoMCEAAAhAIiwAiG1a9gs02rTymnZcEylbcdjIrfxZqdxahTTpJfJ6FQJ4ymCXv+FxbUpmUn611Tchk2hhp5yWx4nMIQAACECgmAUS2mHX1cldp5THtvCQItuK2W9flWkn7Tvs5txynJce8JAKhC60tqVThtk/UPlEVYjhprM7nJoQybYy083T2x1gIQAACECgGAUS2GHUMYhdZZC7L3NHg2IpbVJmV+0Jog7jcgkwyLyE0ASsvGbe1rgmhTBsj7TwTdSQGBCAAAQiEQwCRDadWhcg0izhmmeuTzMpcQr7VOGKJ0BbikvRuE7bEzNVG85Jxue5p4qw/+6r4zYem9mpCKNPESDPH1J6JAwEIQAAC4RBAZMOpVWEyzSKkWeb6IrPHuprBPtW4lSOv7CnMpenVRkIW2rxk1oYAmoiZJkaaOV4dYJKBAAQgAAHrBBBZ64hZoB2BLEKaZW6SzLrslob+ztk4y6g7OyBqXRUhmpx6CJgikJcUZs0/LxG3IYBZY6adn3Ze1toxHwIQgAAEwiCAyIZRp8JlmVVGs85PElqXt/7a3Ivrg7NOzByuCFEpstBWl864cpNYLHZuqD7hmm+79XzLxwaTvKTQxF7yEHEbApg1Ztr5aeeZqB0xIAABCEDAbwKIrN/1KXR2WQQuy1wVqLbjt+bgej0VBlnGqArt6iULL39TzD48q2//zqGtb11z6uyznjy0dfvXhupiiujpG5w1u++eO6vVw9+/cdH07UPD8xuNxlT58yk9jb2Dg40vir65v9+x8bYH47netHrJ5B0v7R6oVypje/rmPja778jzQ1u3r5Axm93d71wwZ86t3Y1tk2W8Sr0+cX+z//DnLpm49r41az6Ix2ldM8pFiuPj9d7pvfX62GjumX95uBlfY9q0aT+X8XTyThj7ayFEs1pddfKebduX7z4gzpEczjtv4r0T/vW1s3eI88XTt//41ZCFT+W8hbo/ZPZoddNIaZo5KmeJMRCAAAQgED4BRDb8Gga9gywCl2WuCjTb8dvJrPyZy26wCocsY5KEVorZK/c8dm/j05/+l945i9adPfTLL7zSffXeWace2XHSoe3nP9KYM+HtzbffIuVxff3CfvnvS6dP+NnBi67fcEF3Y8/We7ffcuqSL/zwwTVr/hjluXrhpG+/1Lz6Txd85shzYw6OOUX0HhCNytmH+44c/GDorU0rB7uX1xaLTeJYvLWrF0761ovdy4ZaO6yxNddWl864Ihrf+u+yO3t599Dut8RZQq6x5w+bBt4Yt3ynjBePsXT6hH8cLe/WsfW539g4p/fQUHyPcu/y55vvuHlnNH5Zz0u7WzvEkfBJJvtEbYzp17NkORMm5oYotHnkbEMCs8ZMMz/NHBPnjBgQgAAEIOA3AUTW7/qUIrsswphlrgpc2/Hb5ZDHmiossowZTWiXzJxwywv7Pz313KsW/YfTXr7v2qHeBe/0d1cGK5X6KfXh/sPPbLztqfjts0kiK+W40Tg4ubHnzc+/8Lq49Nxz33v99f1Tx86b0vNIs7FlViSykfx1ujU3/nPZLb3v5dOu3Vvb+F0psq1zL6yv73+sPrU/vkYkstHYxLxjtyxHwjqayI7k9OK4pSumvvHcaLc65yFQWc6Kztw8Op06+XW4vj+08e7XTnnZkMCsMdPMTzMna62YDwEIQAACfhNAZP2uTymyyypuWecnQbYdfxSZ7ZK3kyblF9LnrUJ742WTvvOouEp8feb7G3/7q8Fb+/5tzz8NPVT/dz0Len5X31L/Uu9XFv1U3jKrI7KrL5u5/NF6z6z554hn33heXNI/9fW9Ww7MH3vxOY1tg1t2XTc8f9kdsiOrIrLrnxerPjtv/EMyl+6rLl0TdULbiezD9XlnyDV2bdn1TXHRdb/Y+cCPHtfJu3Vsu46slNcnH37ve+MXjH+2PlSf1X3BpXfNOfTMGSrf2S2q0Ia4L9cCLiWwIipjThNnnWTq9TxZxVJ3vu74kH4vkisEIAABCKQjgMim48YswwSyymLW+UnbsR2/g8wOCyEqK0WtkEK7UtTG+PyE46I+RClE8Uu6PuXnoe0rj3xNy2CWeGnmppmjcnYYAwEIQAACYRJAZMOsWyGzziqLWecnQbUdv9P6RX1Pa9L3Z5PqYfvz6qpVn9ovxos776y+a3utPOLnIVIu9um625l1T67zNS2DWeKlmZtmTtYaMR8CEIAABPwkgMj6WZfSZpVVFrPOTwKf17tfo/e0FrU7W/RX9iSdqzw/L6LQhrYnZPYzn9S55RmZzfM3BmtDAAIQ8IcAIutPLcjkGIGsMpp1vkohXKzRLo+idmflXn3v0Kqci5DHhCZ/KqxD2pPrXE3LYJZ4unN1x6ucFcZAAAIQgEB4BBDZ8GpW+IxNSKKJGEmgXaxRNplFaJNOnf3Pi/jqHteSmKVKLruzJoUwayzd+brjs9SEuRCAAAQg4CcBRNbPupQ+KxOSaCJGUiFcrNFJZov6IKhov3Rok06f/c9DEkAVGi4lUSWfTmNc5mlSCLPESjM3zZwsdWEuBCAAAQj4RQCR9aseZBMjkFUSs85XLYardToJrXz6b9Fe0xPfK0KrehLtjSuS0IayF5d5mhTCLLF05+qOt3eFEBkCEIAABPIggMjmQZ01lQlklcSs81UTdbVOJ5ktendW7lsKre+v7FE9L6GOcylXthmFshdX3VmT75rNIpi6c3XH2z5XxIcABCAAAXcEEFl3rFkpBQETgmgihkrqrtbplEuRHwQV7ZnurMpJtD8mFAlUIeFKFFVyGeXa/lAI0bVP1MZUhZDvl7b2jykxzBJHd67ueGvwCAwBCEAAAk4JILJOcbNYGgImBNFEDJXcXa1TZpmVe+8ktHRtVU6puTFFEdpQ9uFKuk2JYZY4unN1x5u7CogEAQhAAAJ5EUBk8yLPuloETAiiiRgqSbtaZzSZLcOtxp2EFplVOaVmxxTlScchCC0y2/7sIrJmr2miQQACEAiBACIbQpXIcYSACUE0EUOlHHIdOW6lqOV2jZXhVuOoFq0dWmRW5ZTaGROCDCbt3Pc9uMrPlBymjaM7T3d80jngcwhAAAIQ8JtAbn9k+42F7HwkYEpCTcVRYeRyrXb5lElmWzu08o99Hg6lckrtjHElW3ayPxrVVfcz7R5c5GdKDtPG0Z2nOz4te+ZBAAIQgED+BBDZ/GtABhoETImhqTgqqbtcq5PMFvlW43bfl41+JnkMiFpXRYiRDjn/uCcQutD6nj8ye+KZRmbdX+esCAEIQCAPAohsHtRZMxMBU2JoKo7KZlyu1Smfondn4/LaygCZVTmldsf4LoRJu/c5/yi308RZJ31V/EY+4dj4P6bkMG0cnXk6Y42DIiAEIAABCDgjgMg6Q81CJgmYEkNTcVT25nKt0WS2yN3ZdvtW+b7saBI8Wm0RZJWT7NyqBwAAIABJREFUf/wYn4VQZTcuOqAqebQ/6zOOjBOf+SQyK59sbpdF2hoxDwIQgAAEzBFAZM2xJJJDAqak0FQc1a27Xm80oZXfHxUlveW2VVwHhtcJUdH/dXh31w1CND++axmxVb0Sjn7/1NW7UdWzUhvpc+62BU7Gr4jKmKzd37R56szTGatWeUZBAAIQgIBPBPT/cvMpe3IpNQFTUmgqjmoxXK+HzH783tmIRVpxTarxPV03iCZim4TpuM9DfnWPr0JrSjZHK6QJSUwTQ2eOzlitQ8tgCEAAAhDwggAi60UZSCItAVNSaCqO6j5crzeazBb9VuORW4uH11XSdFxV69lpnBTbFc0dPGxKEaSvYpiUvq952xY5E/HTxNCZozM2qc58DgEIQAACfhFAZP2qB9mkIGBKCk3FUd2CD++ajXIt4oOgPnqaccrbhlXrmDQu6tJy23ESqY8/91UMk3bg4/dnbYucifhpYujMkWPfFWP/vCqeO5JUQz6HAAQgAIFwCCCy4dSKTDsQMCmgJmOpFiyPNdvlViSZzbMLS3dW9eQnjwtRaH3M2fatxjpS2anqaWLozLlLzPjv+8TYv0Bmk687RkAAAhAIhQAiG0qlyHNUAiZl0GQs1bLlsWYnmQ39VmMfJTZiza3GqlfE8eN8lMOknfiYs474Je2v9XMTsdPEUJ2DyOpWlPEQgAAE/CeAyPpfIzJUJGBSBk3GUkxfPsW1uVLUvLgmQ+3O+iyx8hwgsqpXQ/txPsph0o58u91YVfyS9tXucxOxdWPojEdm01SVORCAAAT8JeDFH83+4iGz0AiYlEGTsVQ55rFmp9ykzIbWnfVdZJFZ1Sth9HGhCa1v+dq81VhHLDtVWTeGznhk1sw1SBQIQAACPhBAZH2oAjkYI2BaBE3HU9loHmuOlldI3VlEVuWEFWdMaK/u8VFox4nPfPKr4jfynb7G/skqyjpiGiWtOgeRNVZmAkEAAhDInQAim3sJSMA0AdMiaDqeyn6PrdklhGiqjLc9JhSZ9V1kubXY3kn1TRIT/uOQFMeufaI2piqEvPMht39UBTBNgllip5mrOgeZTVNN5kAAAhDwjwAi619NyMgAAZPyaTKWztZ8k8dQbjX2WWYRWZ0rIN3Y0IR2n6h9wgeZrYjKmNPEWSfZ6M6m7fqqimn8pKjOQWbTXV/MggAEIOATAUTWp2qQi1ECJgXUZCydTfomszJ3H3NqZeqjzCKxOic/+9hQhNanPFUlULc6WeKmmas6B5nVrSTjIQABCPhFAJH1qx5kY5iASQE1GUtnmz52QkOR2YoQlYHhdUJU8vtVJwW22WyKAVHrqnhyq7jO+Qt9rE+iOBpLX/JUlUDdc5Elru5c1fGIrG4VGQ8BCEDALwL5/XXnFweyKSgB0/JpOp4Odt/k0UfBbsczz+4sXVidE253rC+imLRLH17Xk/VhTZ32qCqY7a/jGUd0blFWXQuZTTqRfA4BCEDAXwKIrL+1ITNDBEzLp+l4Otv0TWZl7j7m1MpUyqzszkY/t9WljbqvH61DF1bneDsZG8KTjn2RblUZ1Clclpi6c1XHI7M6FWQsBCAAAX8IILL+1IJMLBIwLZ+m4+ls3UdxjLqzodw+a0ps7+66QYjmxw+WDmX/OuetyGN9EcZOjH3Iz0Z3VlUwXXVmEdkiX+XsDQIQKDIBRLbI1WVvxxEwLZ+m4+mUy0eZlfmP3MYramNC+y5oq9iq1gJxVSXl9zgfhHE0Qj7kl0U+TQhpPIZuLnL8u2Lsn1fFc0c6/0eDGf99nxj7F6ON8fsUkx0EIACB8hFAZMtX89Lu2IZ42oipWiBkVpVUuONC/Q8DoRL3QRiThDbP1/XoCmTSOcjS7dXNRaXrqjImaU98DgEIQAAC7gggsu5Ys5IHBGyIp42Yqqh8ltmRJwbzHVHVUnYcd8Jt0DDNzDQpgM9Cm3duWeSzE3ddKY3i6MxTlVTVcUlniM8hAAEIQMA+AUTWPmNW8IyADfG0EVMVm68yK/Ono6haRfVxcbHlPxSoc0szMm9pHC3nvHPTkUgV9mnj6cxTkVSVMSr7YQwEIAABCNgngMjaZ8wKHhIwLZ6m4+ki8/lVOMisbjXVxyO16qyyjMxbGpOENq/bjXUkUoV/2ng681REVWWMyn4YAwEIQAACdgkgsnb5Et1TAjbE00ZMXXy+dmcj4aKDqFtR9fFxqd0namOqQgyrz2akCgFfX90T5XWaOOukr4rffKiyF1NjTN9qrCOl8T3ozFMRVZUxphgSBwIQgAAE0hFAZNNxY1YBCNgQTxsxdVH7KrNyH3RndauZbryvwpVuN37O8rFLa1oqdcjriGRS3LSxdOYliWrS50l74HMIQAACELBPAJG1z5gVPCZgQzxtxNRF6LvM8iAo3YqmHx+XWhmFbm16lu1mIrQfU9ERyaQqpI2lMy9JVpM+T9oDn0MAAhCAgF0CiKxdvkQPgIAN8bQRUxelzzIr90J3VreiZsbTrTXDsTWKr0I7Tnzmky5vNzbZFdaR0ng9VOepiKrKGDsniqgQgAAEIJBEAJFNIsTnhSdgSzptxdUpCDKrQ6t8Y5Fa8zX3TWhNiqUOLVWZTIqZNn/V9VVEVWVM0j74HAIQgAAEzBNAZM0zJWKABGxJp624OohDkFluNdapqJ2xSK1ZrgitvOtixhFTHeE0sVTnJIlq0udmTw7RIAABCEBAlQAiq0qKcYUnYEs6bcXVKYjvMiv3wq3GOhW1OxapNcfXR6E1JZcqlNJ2VNvFVhXT+FzVOUmymvS5CgvGQAACEICAWQKIrFmeRAucgC3ptBVXBzcy+zGt1QsnffvF7mVDOzdUn2jH8Ps3Lpr+dGNy/46Ntz0YfV5dOuPKTWKx6DRHpxYhjeVhUWaq5dN/HDApl6p0VIUyKV6aOHLOu2Lsn1fFc0dGi58kq0mfJ+XO5xCAAAQgYJYAImuWJ9ECJ2BTOG3GVsUuZVYIUVkpal1CiKbqPJfjbL1ztlpddfLQ1u0rdh/oOaNSeW3ScP+K+xdP3v+c/NlQXUxpdne/M23atJ+f+ZeHm3see6y6oX76/GsWX3btr+/4j0Ny/1JkH6/3Tu+t18fub/Yf/twlE9fet2bNB1HceAz5cynD24eG51fq9YnR+JHY27Yv331AnNPd3b2rq2/W80/f/uNXXfLNupZPQpZ1L3nN96VL61po00houxrpxkFk8zrprAsBCEDALgFE1i5fogdIwKZw2oytg7qM3VnZhd0z+Zu/l+IYdWQv7x7a/ZY4S/QdOfjB0FubVg52L6/JjquU1vX1C/vf3nz72kj44z+rLp1xRdSdvWn1kslRjD1/2DTwxrjlO1tjrF446VuyAzxl8J6L3597/f3xHELu8CK1OlfdiWPLKLSm5FlXZlW7qUnjkj7PdiKYDQEIQAACOgQQWR1ajC0NAVvCaStumsKEIrOmHgS1dPqEnx286PoNUiKj24QvrK/vf6w+tX/elJ5Hmo0ts5JENpLX+G3GUoofPTB1SrsYrePjIlu0W5WR2jRX4dE5Pgmtq+/P6oqoic6sqoQmjUv6PP1JYCYEIAABCOgQQGR1aDG2VARsSaetuGmKE4LMyn2ZeBCUvNX3qZebS3r7xeD+F55ZKS76wY8vPPif+x6uzzvj4nMa2wa37Lpu+KLr7tz5wI8el2N/+eh7/zB18cKbNt9x806ZQ1w8W0X2oQPzJsgYu7bs+qa46LpfyBjtxl8xbtvep185sFLe3i3ee+/MaL00tfN5DlKbrjo+CK2pjqkKAWRWhRJjIAABCECgEwFElrMBgVEI2JJOW3HTFLNMMpuGj8k5q5csvHxP99/uk13hpYsm/iC6DdnkGr7F4mFR+hUpk9CaEGddIVbtqI42TjWGfvWZAQEIQAACqgQQWVVSjCslAZvCaTO2brFCkllTtxrrMjIxXj4YqvHmn6YfbDZPbnb/zZsbb/vJHhNxQ4pBt1a9Wj6w0pVE9d0dPzLrOrpCrCqiyGzaijIPAhCAgH0CiKx9xqwQOAGbwmkzti72UGRW7svErca6fBhvnoAPomZ+V3Yi5tml1ZXEtASyyuzR3w0zjqh+z1dFZpPGJH2elgXzIAABCEAgmQAim8yIERCQD2NprhQ1K9eLzdi6pQtNZkPuzurWpujjkVq1ChddaE1IMzKrdpYYBQEIQCB0Alb+MA8dCvlDoB0Bm8JpM7ZuNUN412x8T3RndSvs/3ikNrlGeQutatczeSftR+jIaLsIOvNVuqrcYpy2ksyDAAQgYI8AImuPLZELRsC2bNqOr1uO0LqzK0VtTEWIpu4+Ge83AR4WNXp98hJaE53TpJOXdQ1kNokwn0MAAhAImwAiG3b9yN4xAduyaTu+Lq7QZJZbjXUrHN54urXtaxZxOU2cddJXxW8+dFXZrLKpkqeOkLbG05lLZ1alGoyBAAQg4A8BRNafWpBJIARsy6bt+LqYQ5JZuTduNdatcLjjkdoTa+dCLNudGNvr6ghpO5l9V4z986p47kjSac8isypzk9bncwhAAAIQUCeAyKqzYiQEPiJgUzZtxk5bQmQ2LTnmuSKA1B5POhJL+VOXXdoswpl0VrLIso5kJo3l+7JJleJzCEAAAm4IILJuOLNKwQjYls1j8buER9/5DFFmudW4YBee4naQ2vZS60poswinSonTyrIUUCEqJ+0Tp3wiqTuLzKpUgjEQgAAE8iWAyObLn9UDJuBAZoflA4yQ2WyHhFuNs/ELfTYPi/q4grYFs/Ws2FwvrczKHJMkNdpH0jg6s6H/diB/CEAgdAKIbOgVJP9cCSCzueJXXlzKbGt3FsFVxleogXRr5ffIZxypiMoYlx1aG6/rybKPJEnNKrOq8Qt1cbEZCEAAAo4JILKOgbNc8Qggs+HUNC6viGw4dbOVadmlNosI6tbE5lppu7Oqspk0rtPnSfN0GTIeAhCAAASOJ4DIciIgkJGAbZGV6fn4/VSZkxCislLUvPoub1I5kdkkQuX8vMxSa1MyW0+TrbXylFluMS7n7wx2DQEI5E8Akc2/BmRQAAJllVlfJfvEP55njnzfuHLs4VnRrcZy3ICodUU/L8BRZAsGCJRVam1JZruS2FgrbUzVzmkaYVWNbeDYEgICEIBA6QggsqUrORu2RQCZ9evBVO1kVn5PNvq5FFgpLDzZ2NYVUYy4ZXxYlMtX96TtpI52utLEVBVOZLYY1zW7gAAEikEAkS1GHdmFJwTKLrMDsa6nJyXpmEa8K0tn1vdq+ZNf2bq1abucOhWzsYYtmU0SXr4vq1N5xkIAAhDIRgCRzcaP2RA4joALkZUL+vidWZlXqA9Q6pR3q+y2O+7cmlzeXwJlklobstl6ckyvkSaeyrtmkdnyXvPsHAIQ8IsAIutXPcimAARcyKyvIhuqzHYS1oHhdUJURv81eXfXDUI0myecXAS3ABezxhbKIrVp5FAD48jQNN3U0daQ8d4VY/+8Kp47oppLWlmN4rebnxRTNTfGQQACEIDAUQKILCcBAhYIILPHP1zJAuLMIY974JOCsOoueE/XDaIZE1zEVpdguOPLILW2hdZ0/DQSmTSH78uGe42SOQQgUAwCiGwx6sguPCSAzPops5HAqnRbTR6rSGwRWpNU/Y9V9IdFmRbO1oqajK9y23Dr+sis/9cYGUIAAuUlgMiWt/bs3AEBZNYfmc1LYFuPGULr4MLzeImidmttP+nYtNDuE2P/QvVWY9MymxTP4+NLahCAAAS8IoDIelUOkikaARciK5n5/p3ZvF9xM/Iwp+F1laTvu7o8f1JoVzR38A5bl9A9W6voUnuaOOukr4rffGgSu6nvz+rKZNJ43duMk+KZZEYsCEAAAkUlgMgWtbLsyxsCyOzRUuT1RGMfJTY6nMisN5dp7okUUWpNdlHjBTIVV/dW4yT5RGZzv4xIAAIQKBkBRLZkBWe7+RBAZvORWZ8lVhJBZPO5Hn1ftWhSa0o8W+tmKm6SoMbXTRqLzPp+dZEfBCBQJAKIbJGqyV68JoDMupdZ30UWmfX6kvUiuSI9LMqUeLYT2nHiM5/MchuzTnc2rczySh4vLimSgAAECkQAkS1QMdmK3wRciayk4PN3ZmV+/z977x4fVXXu/z8zSXpqBSWZJN6I1UBmEqgCCQLhJliKkCjaHuupJMUCAv4sKvT02P78StgWr9R6aV4iKpd+e7jowaNCEi3aolxUSEjAVjGZRK1HMGYukZvtaRNmvq81yYadYSaz98y+rL33h7/izLo8673WjHnnWXstvbYZQ2T5/kwgOuUErJCt1UJo1WozkaSKM5ZIfOO1E09m3XTeOVMV3HOrfOWgBgiAAAhYjwBE1npzihFxTAAye2Zy9JBZ3kUWW4s5/rCaIDSzS60WJx2rIbRyZbbnj4bFXfFOQFYis6upuMsDmTXBpw4hggAI8EQAIsvTbCAWWxDQS2Z5z8rqlZnlWWYhsrb4yOsySKnUanFasNaDUENApTGm2l6ijKu0LzVkFiKr9QpD+yAAAlYkAJG14qxiTNwTgMzql5nl5f7Y6EUJieX+Y2raALXIdOoFI1UBjY4z1et65GZnIbN6rRD0AwIgAAJnCEBksRpAwAACeoksG5pZMrNa3zXLU2YWEmvAh86mXUqlliEwS7ZWTaEV22qngRlCEs+hQmZt+uHBsEEABLgnAJHlfooQoFUJQGbPnlmtn5s1OjvLBDYcDtNCanQ6iMJK1/bp+JOsr7Q/lLceAbNla9UUWiXbhaNnXm5dpZnZWOWxzdh6nzuMCARAQBsCEFltuKJVEJBFADKrv8yyHkUhZD8vDK0mcmj3VSjKa6QvlQRUGn80wXZqTBOIQrIWIArZmoCZpFZtoY13QFOiBSEnO5uMzEpPLYbIJpoFvA8CIAACPQS0++0NhEEABGQRgMwaI7Nir9FSmKrYSsVVTXmVtZh6tpKfIiJnrPKQXLkU7VfOLFKrltDKzbDGWglayGy0vEJm7fcZxIhBAASUE4DIKmeGGiCgKgE9RZYFboZnZlmcWm8zjjeJ/WU75Uy8WllXOX0pLRNPciG4Sklau7wZpFatGJMVWjn1+isjZ0sxZNbanzOMDgRAIHUCENnUGaIFEEiZAGQ2NkKjZDblCTVZA8jimmzCdAzXDIdFqZGllSOmamdnIbM6LmR0BQIgYEkCEFlLTisGZUYCkFnILI/rFpLL46wYF5NamVAtRqCW0Cp9fjbZrcYQWS1WAdoEARCwEwGIrJ1mG2PlngBkFjLL/SKVBAjJNdNsqR8rr1KbqtAmk52VUyeWuEJm1V+XaBEEQMA+BCCy9plrjNQEBCCy8ScJ24xNsIBlSC6exzXXPMqNlkepNUpo+8voxpNZ6anFjDkOf5K78lAOBEDAzgQgsnaefYydSwKQ2f5l1kHk4PlAJS4XFUdBIYvL0WRoFApvz9WK8bTTwAyB3u5WOmw5W4elbSYqLycLGy2zOPhJ6ayhPAiAgB0IQGTtMMsYo+kI9Mosu0IlrEfwZjnJWGSB7Kweq0L/PiC5+jPXo0desrXi9l82ZqVSK2frcLTMEjnS4/UDmdVj5aEPEAABqxOAyFp9hjE+0xLQWy717i/ViYHMpkrQXPUhueaar3jR8ia1eghtvK3GkFlrrGmMAgRAwDgCEFnj2KNnEEhIQG+51Lu/hAASFIDMpkrQGvVxP64555EHqVWaaRVJJ9o+HJ2dTUVm8bysOdc3ogYBENCeAERWe8boAQSSJmCEWBrRZ9KAIoeilIQWUWOaQ6dt2KnEirr6EkAWV1/eqfRmtNQmI7RK6vRXVnzPTQMzpvY+w9ufvOJ52VRWGuqCAAhYiQBE1kqzibFYkoARYmlEn6lMHmQ2FXr2rAvJ5XfejTwsSomcSrOz/T0PKzc7myjzKn0fMsvv+kVkIAAC+hGAyOrHGj2BQNIEjBBLI/pMGhAys6mgQ90oApBcvpaEEdlaLYW2v23JkFm+1h6iAQEQ4JsARJbv+UF0IHCagBFiaUSfqUw5MrOp0ENdOQTwPK4cStqV0VtqkxXa/u6SZXT6a1euzLbQ8b976LxzxO3I2lFHyyAAAiDAJwGILJ/zgqhA4CwCRkmlUf0muwSYzPJ41+xdM/J+tsc139u0UahNdmyoxy8BZHH1nxs9pVbp1T1yBThedhYyq/96Qo8gAALmIwCRNd+cIWIbEzBKKo3qN5WplpOdve+u2QX732lZGHA4zst2j986zt29y7u3foE3QIVhl+vwiBEjnly3cuWJZXfOHFXvDU12BAKDfWHPyZHTBj/OXhfji9VO677621r8VCS2M+DPmxeIIisIdwwQ36dsd/OVVw5eI20vlXGjLn8EILnaz4kRUivn6h45QhvrsCdGTO6BT3heVvv1hR5AAAT4JACR5XNeEBUIxCVghFQa0acaSyCRzLIs6Tvh7x8fO6T77bTOtIGU46egY+hJd3fnidZPty38KOu2JpZBFSqKr1sbmOD5fHv143fNyFsanVmV086EwFrPO9nzW1h7rPy7Wd//Ysyg7v3pR+tHvxIsvYS1TTh5WY1pN1UbkFz1p0uvw6LkSKo4OjnX9cQSUsis+usDLYIACFiHAETWOnOJkdiIgBFiaUSfakxptMxK/5tlRoPBzoJga9uU3R/S9O98p+PDD33DzptUmP1KOLhzTLPrtkZRZLfRLIr+WYxPTjtSka0YdcljLRdcfcTjcjQ7HIGBgZDn5B82/fY1NcaLNqxDAM/jqjOXUrGVk0VV2qtcoZVTLlmZxfOySmcN5UEABKxAACJrhVnEGGxHwCipNKrfVCc4nszefW3J/FcD2WMmF9EfP9pF0zzDPjyy0z/5vKlFwX3NOw/NDU2cu6pp869qWEa2P5G969qS2+K1c2jnoZ/QxLnPTOhc7xYzsmyrct3LHffkXp37x8DOwPdcN05fuf3ph5pSHSfq24NAf1ncTMpPv5m2nLIHCeWjVPqsq5Ie5Igqay9ROSazDnKkR98rK30t1lU8kFkls4WyIAACViAAkbXCLGIMtiRglFQa1W+qkyyV2URbjlPtC/VBwCgC0dtqpXFAcvvOilZSm0hUxSgSlUuUnYXMGvUpQ78gAAK8EIDI8jITiAMEkiBglFQa1a9SRP1tK4bMKqWJ8mYnAMmNP4NaSK3cNlk5d5xrdOTKrJiNRVbW7J9SxA8CIKCEAERWCS2UBQEOCRgllUb1q3QKoq/jEQWWbc9cRI1pDhywpBQpyluQQDzJtWMWVyqgbKrVeK5WTvY1ejuxuMzibTUW75AVZRcya8EPJoYEAiDQLwGILBYICJicgJFCaWTfSqdNFFppvYXU6ITIKiWJ8nYigCzumWda1ZDaVIVWlFcWS39bi5GZtdOnFGMFAfsSgMjad+4xcgsRMFIojew72SmUSi1kNlmKqGd3AnaUXLnbhROtDTlCK5VWaXY2lsxKxTU6QzuV3u5OFA/eBwEQAAEzEoDImnHWEDMIxCBgpFAa2bdaiyFWxjZe25BftaijHasSsIPkqiG1YhvSE4ql0hpru3H0VuNY4hprO7JV1xrGBQIgYF8CEFn7zj1GbkECRgol63uhSZ45jbnNOLSayCHvK/E55+1E4XCfFQS5teAHCkPShIAVn8dN9bna/sQz3ns4tViT5YlGQQAETERA3m9tJhoQQgUBOxOAyMae/WhxXahAWuWup2i5hdjKJYdyINBDwEpZ3GSztUqFNpbMytlKvJqK/+kgR0aMtfeNRdTYhTUJAiAAAmYgAJE1wywhRhBQQMBImeXtSpvTJxZrIK6JpuR55+0UDocJQpuIFN4HgcQEzCy5yUitKLSMTPS24+greaTyy56VjXf6sUi5V2LPjSWsEsGF0CZeligBAiBgMAGIrMETgO5BQAsCkFmW3SkJLQqtdsjdLqzFPLA2mdAuCO/H6chaAUa7tidgJslNRWqlQpvoSp7+FkV/IsvqJXrf9gsOAEAABLghAJHlZioQCAioS8CuMmtkFjbeDCI7q+7aRmsgIJdAPMlV425YuTHEKyeV2liHPUXXiyev0gxsdLY2RhtsS3HMbKy0LGQ21dlFfRAAAT0IQGT1oIw+QMAgAnaUWV4ysdFTjsysQR8CdAsCMQhEH84kLWKE5Eq3ErNY+hNbLbOxIgeILD42IAACZiAAkTXDLCFGEEiSgJEiy0LW+5lZXiVWnD7IbJILGdVAQEcCPEhuf8/ISmSzKzobm8rzsZBYHRcZugIBEFCFAERWFYxoBAT4JWAnmYXI8rsOERkIWIGAEZKbSGqV3hmbKNua6H0rzCPGAAIgYA0CEFlrzCNGAQL9ErCDzPIuscjK4kMKAtYmEE9y1dyqnOg0Y5aRZZQTPXMbdf3ON8IU/lpyHQ9OLLb2UsXoQMAyBCCylplKDAQE+icAmTV+hWBrsfFzgAhAQG8CWmVxE2Vq5Y4TGVi5pFAOBECANwIQWd5mBPGAgEYEjBZZNiytn5nlPSurVGTFE5g1WhJJNdtOjWkCUSipyqgEAiDQh0B/kpsoqyptSMlhUdFTAJHFogQBEDArAYisWWcOcYNAEgSMllmtRfa0LHNwf2z09CiV2CSmV5cqz1LJKSJy6tKZjp1A0HWEja5kEYiWU2mlVCRXVud9C2GrcRLQUAUEQEB7AhBZ7RmjBxDgioBdZNZB5FgYWk3kMPZrDnfIcrX84wZjVUHPpPz0m2kL++MD/lmIgFqS2/PHv2JZd8taCB+GAgIgYBECxv6GZxGIGAYImI2AHWS25xe0kpBRQguBNdunwprxrqbibgc50qw4Okh67Fllkuuh886ZSm93y5l3iKwcSigDAiDAIwGILI+zgphAQGMCRousKJmLqDHNQRTWeLinhZb1o2WWVpTXSD/U6NRjbFqzQ/sgwCsBq0q6km3DaswNRFYNimgDBEDACAIQWSOoo08Q4ICA3WRWRB59gFKqYvuc83aicI+LQ145WNgIAQR+tVv0AAAgAElEQVRMTqC/bcNyh6ZEhiGycqmiHAiAAG8EILK8zQjiAQEdCdhVZqWIUz0ZGPKq44JFVyAAAqoSkNwniwOdVCWLxkAABPQgAJHVgzL6AAGOCUBmOZ4chAYCIAACCgnIfUZWmolFVlYhZBQHARDgggBElotpQBAgYBwBHkSWjV6Pq3mMo4yeQQAEQEA9AqmeWhxLXCGz6s0PWgIBENCHAERWH87oBQS4JgCZ5Xp6EBwIgIANCSQrq4kysv0JK7Ya23ChYcggYGICEFkTTx5CBwE1CUBm1aSJtkAABEBAHoFnqbiLyJEeXVrhgU1djt424tVTIqnIzsqbO5QCARAwlgBE1lj+6B0EuCLAg8xiizFXSwLBgAAIqEAgnqyypttpYIYg885XaSjSjG0i6U1GTJOpowIqNAECIAACsglAZGWjQkEQsAcByKw95hmjBAEQUJeAFrIaHWEieRXfl4pt72vfWkSNXUpHrCSLq7RtlAcBEACBVAlAZFMliPogYDECPIgsQ4rMrMUWFoYDAhYhEE9Yk82sJsKSSF57vi+LI1uLYwhsn9cS9RXvfWRnkyWHeiAAAloSgMhqSRdtg4BJCUBmTTpxCBsEQEAVAnpkV/sLVI68xhNY8XUPnXfO1CS2LENmVVlCaAQEQEAHAhBZHSCjCxAwIwHIrBlnDTGDAAjIJWC0rEbHKVde+xNYuWNHORAAARCwAgGIrBVmEWMAAY0IQGY1AotmQQAEdCOwmoq7HeRIi+5Qq63ASgYmlWkZBzYlPJlYSd8oCwIgAAJmJwCRNfsMIn4Q0JAALyLbk4EoCS2ixjQHUVjDIaNpEAABExKIJ6tsKJmUn34zbTnFy7Ck8ipHpmM9/8rLWBAHCIAACBhJACJrJH30DQImIACZNcEkIUQQsAEBM8lq9HQoldeeP96dfYCTDaYZQwQBEAAB2QQgsrJRoSAI2JeAnjIrVBRft41mUdNGoVYkLn0tXmY2Vj3pjN01I+9ne1zzvdJ2tZjRZPpJFHt/caZSV4vxo00QSJVAPGHlLbOaaJzJyCsENhFVvA8CIAACZwhAZLEaQAAEZBHQS2aZmNU0517tcATOo2x385hx7uddwX0F+2k0vV694sCyO2eOuqTa1/hqCf3GF/acHDfL/ZtVgnAyUi+QMyonEDiPvT5y2uDH161ceUIcnFQw75o9o6zVdVU7a0/8eawr2OrdW7/AG6DCsMt1eMSIEU+y+qy/em9osiMQGByrXda+INwxgNVt8Wdf7HD8JS/kWbBhVoHv7dZ99be1+KkoUXuXHvnj1f3FLvYhtudyuQ453WN2iTwYGxZ/rP5kTS4KgYDOBMycXe0PVbLyCoHVeQGiOxAAAUsQgMhaYhoxCBDQnoCeIrs2MMHz+fbq3zA5ZT/Pz36nRczSstcu2ujYtpAa0+66Nu9n72TPb2FZVrHs59urHxcqisujs7p9RFaSnRVfL3N5Wz6hfHJ3d55o/XTbwo+ybmuKbveuGXlLY2V1WRutBT95KyLGvW0raW8WbaPeMceMnc1uxahLHguMv3XT9qcfapKORczIxutP+5WBHkAgNgGrymr0aFORV9aWWD/RYU9YZyAAAiAAAn0JQGSxIkAABGQT0ENmpVtlWTZ03buZlQsKm9+Siiz7eeHGmm1f3BK+odY5KywKZ3QZ6TbiRCI7IbDWszUwzDOpMPuVcHDnmGbXbY1y2hUls3PivI1MZMX4lbTHRLa/2KNFVsoour+JHter1LnrKjF+2ZOLgiCQJAGrbAVWMvxU5VUqsHIOfFISG8qCAAiAgF0IQGTtMtMYJwioREBrmY1kVnc5fzp8UvZLgZ2B7+X8YOajYzvrLokleux52bW3lN/QsPlXNbHkLp7IMkH+3asdDw4blrM9eOjQjNDk+U8z8Xw5MOniqUXBfc07D80NTZy7qklGuwwra++1d8OzczzU3LH7DwsdE6semNC53i22d2jnoZ/QxLnPxGtPjsiyPl5/z7+IiBzU0XFpdHzS+KX9qTTtaMbmBOySXe1vmtWQVwiszT9IGD4IgICqBCCyquJEYyBgDwJay6wSina5lkf6XG/FzMFV4tZnJaxQFgT6IwBZPZuOWvIKgcVnDwRAAATUJwCRVZ8pWgQByxPgSWQZbDvILDtQKth2fFRnODwg7Lq8bdNvH2i1/ELDADUhYMetwEpAqimvEFgl5FEWBEAABJQRgMgq44XSIAACvQQgs1gKIMAvAWRXlc2N2vIKgVXGH6VBAARAIBkCENlkqKEOCIBAhABkFgsBBIwj8CyVnCIiZ6wIzHbnqhEUtZBXCKwRM4k+QQAE7EoAImvXmce4QUAlApBZlUCiGRCIQyCesLZTY5pAFAI4+QS0klcIrPw5QEkQAAEQUIsARFYtkmgHBGxKgDeRZdNgh2dmbbrcLDvs/rKrENbUpl26zVrtq260FOPURt1Te3bJ4F+/Q8PPL3RTvb/lg+9Szg92TBvxdd2OTW88F/7OpB3ZYe+5H3yQPXzsD0b8/OXqlYerflRSvuKd8LJRuY4/Ox2OcEdHKK/ouunLJpx488I1gXGez8flPEmCgD+eqDE5aAMEQCBlAhDZlBGiARAAAcgs1gAIyCOA7Ko8TqmWksqrFtusRYFVW4xTHbe0flVlSfl6iXyyA+OOer8xNOx4x/PSoaFXHRna/QvasuWUsLRyqO8fQ0+uWiV8yUR2/dEzwnrvvZUXvbHBt7x0QufOV78aexFEVs0ZQlsgAAKpEoDIpkoQ9UEABCIEmMwupMY0B1GYByTIyvIwC/aMAdlVY+Zda3nt+Z4r7iJypPMssCL9xdPzlu5zzW1r2Hx/LZGjz/fy4oqZM9ta/nLjhx2O4Y7sYR+NvWrkz7c89+ixaJFl8vvOuvpf504KNe0KjDvv89LcJ5CRNWZ9o1cQAIGzCUBksSpAAARUI8CbPPIWj2qg0RAXBJBdNX4a9JBXswmsOCuxMrLeur/O7ywInTw/c9TuF59+mF3hFZaWq2qumYmMrPHrGhGAAAjIIwCRlccJpUAABGQS4E0eeYtHJkYU44QAsqucTIQkDL3k1awCK50x9ozsTseFed9xufb6Dx2a7phww4bvXvq3tyPPyF5wwRcOhyNM7XT+5bOuWb7lmZXeqh+VlEU/Iztm5tSfXfm3t4cIO888Oxtyle5vKnWtRXaWv88HIgIBOxGAyNpptjFWENCBAI/iyGNMOkwFupBJALIqE5SBxfSUVysIrIFTha5BAARAQDcCEFndUKMjELAPAR7FMTomHmO0zwoxZqTYCmwM92R71VteIbDJzhTqgQAIgIAxBCCyxnBHryBgeQI8iiJk1vLLjh06doqInLFGimts+J9/I+QVAsv/ukCEIAACIBCLAEQW6wIEQEAzArzLLI/xaTYZFmsY2VXrTKhR8gqBtc4awkhAAATsSQAia895x6hBQBcCvIhivEwsk6FFHF0ZpMukmKgTZFdNNFkKQzVSXiGwCicLxUEABECAUwIQWU4nBmGBgFUI8CSzDiLHQmp0srtuWVzS/7YKbzOOA9lVM86a8piNllcIrPI5Qw0QAAEQ4JkARJbn2UFsIGARArzILMMpFVgmUJBZfRYZsqv6cOatFx7kFQLL26pAPCAAAiCgDgGIrDoc0QoIgEACAjzJrFRo2c9ilhaTmDoBZFdTZ2j2FniR157PeXG3gxxp7TQwQ6C3u83OFvGDAAiAAAicIQCRxWoAARDQhQBvIisOOlZcYtYWkht7aSC7qstHxlSd8CSvUoHNpPz0m2kLO8ka/0AABEAABCxGACJrsQnFcECAZwI8yKxUUuOxWhhaTeTo+Xp8znk7UTgcF6tVs7mQVZ4/SXzExqu8MjqpCuyzVNxF5EjngzSi0IpAO/39XwQ69E+t2ke7IAAC2hKAyGrLF62DAAhEETBCZvtkWCWSqsbkSEXXjFKLrcBqrAL7tMGbvDLyYkypyqt9ZhEjBQEQAAFrEIDIWmMeMQoQMBUBPWRWS3mNB/t55+0U7s3e8iS1yK6a6uPBXbA8yquWAsuyse103jl4ppa7pYiAQAAEQKAPAYgsFgQIgIDuBLQW2Uj7odUOcXuw7gMkIia1C8L7I1f96NU/sqt6kbZ+P7zKq9YCy7YT42Ao669vjBAEQMAaBCCy1phHjAIETEdAC5k9fbWOytuHk4UrZmjVzM7294xvOzWmCUShZONFPXsT4FletRRY1jaysPZe+xg9CICAOQlAZM05b4gaBCxBQE2Z5SELG29SksnOxhNWNaXYEosIg0iJAO/yqofAxsrC4rCnlJaVaSrjsCfTTBUCBYGYBCCyWBggAAKGElBLZq0ksmoxMXRi0Tm3BMwgr1oLLLKw3C5PBAYCIAACsglAZGWjQkEQAAGtCKQqbjxLrMgsmaysVrzRrv0ImEVe9RJYPAtrv88ARgwCIGA9AhBZ680pRgQCpiMAkTXdlCFgExAwk7zqIbDIwppg0SJEEAABEFBAACKrABaKggAIaEcgFZlFRla7eUHL5iJgNnnVU2CRhTXXWka0IAACIJCIAEQ2ESG8DwIgoBsBq8osthXrtoRs2ZH02qVMyk+/mbacMgMIUbq1jFnsA1fqmGFFIEYQAAEQUEYAIquMF0qDAAhoTCBZmeU5KwuR1XjR2LB5qbya7dolPQRWzPRm0ZB/4VDsu4joHCLqtuHSxZBBAARAQDUCEFnVUKIhEAABNQgkK7I9v7iWhBxEjoUWvkdWDcZow5wEzCyvolg6yJGmZQZWz36SWUUCCV3LaFm6k5yUQSuom0IZRAKENhmYqAMCIGB7AhBZ2y8BAAAB/gikIrO8CC2ysPytKzNGZHZ51VssWbY31Swsu0O2nc47R6C31RbMriqqSl9Oy4mJLPu3gjIoRN0ZocqSa9cHxnk+H5fzJAlCKJW1WlVZUr5iZ3jZqFzHn50OR7ijI5RXdN30ZW8880jTvfdWXvjG799+PvydSTuyw95zP/gge/jYH4z4+cvVKw+LfVb9qKR8xTt96xeWTat689mVjUQUjo5NWFI2ss5f4GkoyNxS1Vwzc/3RM+O4997Ki97Y0FFVPKP4l8899+ixVMbF6i6rLJ+0P7P45BXntHb86U/O+fn5XQ9t2WKOrfSpjh31QQAEziYAkcWqAAEQ4JJAqjJrhNAyeQ2He37PW0iNTkeMX/q4hI2guCJgJXllYLXOwKoly0xgtT8QSujqomXp6b0iy2Jnmdl//7e6GzcdGz0kWmQF4Y4B3vqG+V5fuCjsch0pdLufOtXWdhNdccUfXli58ovFFTNn+geN/PjFpx9uFSWTiaxUintk0rf88hmjflH0tz9OXPuhe+qRod2/oC1bTglLK4f6/jH05KpVwpdSkT1bRn3Lr/yR+1f/+8G+H/bG8kVhaemTBeQLeWu2Ld/sy5n8g5nX3Hrl394eskYi5KLIDvvXIQ90tzTeJK27URCOMwne2xyaTIHAYF/I/XXRBPcTG6uF45Fxv9cw3xsMF7lcrmYaWrJrxLmffCmV1zunj56311Xmb/A461KVf66+ABAMCICAbAIQWdmoUBAEQEBvAmrIrFRoxfjV2nr8nPN2ol5xhbzqvTqs1Z8V5FUtoVQ6s5xnYWMNp6uKKH05ddGD9DCFKJQRqqyJmZFlouk9dZnD3d15wvtpzYLWQXMPljtrw2uDpe4bC5xrWre23ldww7gHqquF46dFNEpkmRS+s67+1xf966QHfv/EE0eY/La1/OXGDzscwx3Zwz4ae9XIn2+RZEtZRlYqsmL97PKCFxwZQ76QxtKw6f7aqltGl4nlWUZWms0laj+/o2OY47rrclYey8g/Hqn7cc2C1qy5B5mACt7aGes7xxZ+Ni7nycXvrr17n2tOW4Mno65i25pHjo6tfLHumUeaFk/PW8JeL3e+Ht5Gs6ipgF5j4nrvkrKRv989qOJwftcvmZQrXTcoDwIgYH4CEFnzzyFGAAKWJaCWyEYDEp+lTRUcsq6pErR3favIq5ECq8YztxpuJe53gQtEkUOfBKLu6CyqWHHx9LyltZ3DC8e7s7Y6vto12jto3oGpef/79vs7dtyX7Qm1fUSz2ps2Lq8jcpze8ttfRvaSr/88vl2SwY3Vb7TIihld97DmL98NuC8aNzR7W9qxPSUsllgiG2trsXtYS8dZdXtFdpvjOieTUya14s9SkRVmj57JXi8NrnfXZ1a2MtGFyNr7uxOjBwGRAEQWawEEQIBrAlrJLNeDRnCWJWAleTW7wLL4jZLY6AUe/VxryFW6v2m7a+3i6WvvfiU4cfCUwmB9y+7mOafGz3n2wAsraqoqR5eteCvr7pvKi38ozaaydmM9Iztm5tSf/fdzv2k5/YzsBRd84XA4wtRO518+65rlW55Z6T29NTnGM7Ks/oX/819lr/onXtInls0raoSl5SPWvOR7oKj8GmHi13+6INbWYiayO/0TBk4pPFrfsvvDnnEUptdK5bXPz0frr6zd41tERM5QR0deeMKtq2e6Dh7+z4+/PUXcfi3MHl0mZnOxtdiyX5kYGAj0SwAiiwUCAiDAPQHILPdThAD7IWA1eTVKYMV+Uz3MSRRY7Z+H1eZjwbb6Blobyt8LlA5s3J61jii1w6G0iTK1Vu+6pWxGS9ZI3/anHzowe0be/2nNnPM+y8TO3rr13vQpU9bnn/+PY+/Wtt3tKR1fLd1WnVqvqA0CIGA2AhBZs80Y4gUBmxKAzNp04k06bCvKq9ECq8Y2Yp6ysMkubfbcbJs/86ING6r3xDpFONl2earHZL3z4xMjg6HQwO5Bl54+zIq97vPlDsglH/kol1atEjqsyoCn+UAsIMArAYgsrzODuEAABPoQgMhiQfBOwKryaqTAin2rkYW1gsTy/hlAfCAAAiCgJwGIrJ600RcIgEBKBCCzKeFDZZUJSMWVNd1OjWkCUUp3gKocYsrNsROB1cqEKg1G7b4NeB42cpgTEal9H61SlCgPAiAAApYkAJG15LRiUCBgXQKQWevOrRlGZuWsq5S/2hKpZG7V7ltsr50GZgj0ti5SKZDQtYyWpTvJGbkntptCGUSCLn0rYY2yIAACIGBmAhBZM88eYgcBmxKAzNp04g0atl3kleFVWyKVTpkad8JGC7la25IVjKWriqrSl9NyYiLL/q2gDApRd0Zget6d+1xz2xo2318rvTJHTtvsNOLa8PWO6Ot25NSVW4Y9g+qtb5jv9YWLfL7GKadyRrx/kSP9aNZV055745lHmmI9j8qu66lNu97RtGF5HbGTkHv/Sa/xEY615de92HJ/5g3ffXzCiTcv3MrG0XsfrNzY5JZbVlk+aX9m8ckrzmnt+NOfnPPz87se2oJ7ZuXiQzkQMBUBiKyppgvBggAI9PyyXRJaRI1pDqLTvzSBDAioScBO8sqLwKq9hVltKVa2voSuLlqWnt4rsqwuy8wumLb+nv05P25mIisIPz1XlMawy3Wk0O1+itrabjp1xRV/eGHlyi8WV8yc6Y+68/W15pyriQLnh7MLWgoLPGs2VgvHpfIZaae09KmNgnBcWFI2cm9zaDL5/Xm+sOdk0QT3E9HlXS5XMw0t2cVOB46W1IriwSuPjq18sa5XYKP6+aKwtPRJsZ99p0ocr1evOChtQxTZGwf9teXVd7oqx80cdTu7Kohdm1PTmV2c4/eff1Zc7zXM9wbDReHsAm/hOM+aSPtMrsXXXa5IvwVH6/MjYwsEBvtC7q/PjO0nF9bU/HOBKK93Th89b6+rzN/gcUbunlU2hygNAiDAOwGILO8zhPhAAARiEoDMYmGoTcBu8sqDwIoxqJ01TUViVXyWtquKKH05ddGD9DCFKJQRmL72dEZWWPrjId5Tlznc3Z0nvJ/WLGgeNPfgLGdteG2w1H1jgXNN69bW+wpuGPeAeL0My8iuD4zzsHtUq9pqZoo/s2yntJ3WQXMPMlFmd82KZRa/u/ZuMRNcUZz3qCioi6fnLYm8vun+Wmk2lc3LWSK7tHLoWf1sur+26pbRZfEysive8f16cC79T3e49FD7kPB/0JYtp6T3v0rvjq3YtuYRMS5h9uiZ4h2xfcb3cc2C1qw5B8udr4fXB0vdn43LebJnbHPa2PU80vaYuN67pGzk73cPqjic3/VL1rfa3xloDwRAwFgCEFlj+aN3EACBFAhAZlOAh6oRAnaUV54EVossbCptqiixpz9hAlHk0CeBqHvx9LylolAunn7pklc7hxdOdmdtdXy1a/RHg+YdmJb3v2+/v2PHfdmeUNtHNKtduo1YurVYWFI+Yg0TtEb3LxZPX3t3baencLw7N9KOd9C8A6LIiluRmdSKP0tFtqqypOf1qG3BsUSWxc76GTc0e1vasT0lkX4SiOz6oz3izWSzxnG987PS3CekshlXZJeU9Ywvv+uXi4/tvatvv7ceYCK7jWYR254sbUMqtRBZfMmDgPUJQGStP8cYIQhYmgBk1tLTq8ng7C6vDGom5affTMZlqFLJmMZbFKm2qYXERscaLbKvBCcOnlIYrG/Z3Tzn1Pg5zx54YUUNk84Vb2XdfVN58Q/ZVlyxDSayv9vluKNogusV/y7/d7NnTX+MPbfKsqrx2oklskyCa/f4FhGRM9TRkReecOvqA5tX1CTKyLLYz+pn84qa/jKyosgyqWQZ3j3Zs3yVroaW153l4WgJFY7WX1n7ku8e1yTXjmBrcHTWVdOeF8e31T/xksnDjja07P4wwumGtNdCsUT23qP1V/5n8+XXMHlmfZ7O/g70PYWMrCZfp2gUBAwlAJE1FD86BwEQUIMAZFYNitZuw67yykv2VVxdWh0mZQaJlfMJY8+DBlobyt8LlA5s3J61jkj95zrZs7cfZ43+kj3TOvvavPtas+YejLW1WE68PJaZPWrUfelTpqzPP/8fx96tbbvbUzq+WtyezWO8iAkEQCB5AhDZ5NmhJgiAACcEeBBZoaL4ukiGYKNQqwTLsjtnjno9WODZv+m3Lyiph7KJCdhZXu0isOI4U3nGVo9MbOLV2lNCWFo5tM2fedGGDdV7Yp0QLLed/soxWe78+MTIYCg0sHvQpR+/+PTDrVr1pUa8Sttg4/P5cgfkko98lEurVgkdVhqfUh4oDwJWJgCRtfLsYmwgYEECs2fMmO8sLn5tw0MPtd81e0ZZIHt0qzursz0o/Nfx90Zf9jxlu5vHjHM/v0oQTrL3W11Xtb9eveKA9GcRS+Q0zL31C7wBKgy7xjc0bv/tmr6vuQ6PGDHiyQGH/zypv3Yiv4BWFF9XE8gZlRMInMdO4hw5bfDj61auPMHaa91Xf1uLn4pYbFdeOXgNez1Sh723dauwMXDB5H+bdW3lBV8dGNoSDBcEg8Fh4ezwcUfAcZ60DhN2B5FjITU6cWJz7MVtd3nlTWDVEM14X2NqZHd5klgLfl1jSCAAAiCgKQGIrKZ40TgIgIDaBJgwrg1M8MwvPfXsvrWfChfdcsX9576/eeF7ru8fuWHTjk2+W75Z8Wpn6cWfb69+/K4ZeUv3uOZ7WZb0rhl5PxN/FmOSvnZnZeWkYNZlX+bTJ/QJ5RM7SbT1020LP8q6rWlCYK3nnez5LfHaEUWWxcX6FSqKy8XsbMWoSx7rnDhvI5NpMXZWRswQSF9j8b4SvtExKfDyxcFxt27c/vRDTbHq8JCBVnteU2kP8tpDTw2xS2UeoutqGU+qW4lZrBpJbORgJyLqVpMl2gIBEAABEDibAEQWqwIEQMBUBFgWc2/NvuXZRdRyKHz9l0wumSy2XHD1EY/L0Zy1cVed90c3Xr/9heo6qajGEtk+knnHHRf6cnNPpu9du/BV/7DCSYXZr4SDO8c0u25rlCuyorxKtxlL+2DbiNe9m1l5pHHTz+OJLJPtwubnp4oiG6mzJ6viyIGN/yHdHmf37Czk9czHVmRh9AFO0i8SNUQz3heTGm1rIbECCV3LaFm6k5yRO2O7KZRBJEBoTfV/GAQLAiBgJgIQWTPNFmIFARCIEGCiKOzMWTJv9ojvs226kedMX/b/Ivvq7De/3rT/+W/9dOFols1kr//u1Y4Hhw3L2R48dGhGaPL8p6XPsLL3617uuCf36tw/BnYGvje04pqf5by/+ZaXA5MunloU3Ne889Dc0MS5q8qzGw73aWfi3FVNm39VI50OqbxKf+7ThzcwxjV2+rMsNrHu6RhnzbjP3fafU1nmtzxr35HTccWo01cYSkKLqDHNDluNIa99vwBEHu3UmCYQhXj4etAyC8vGx6vEElFXFVWlL6flxESW/VtBGRSi7ozAjLw792XObWNX4hA5wqnMk/TU40RtSctKr99JVC+V+JKty04X3ua4zslOMmanDSfbjrTessrySQ1Z5w/0v+MYnZ//zwe34B5ZNbCiDRDgigBElqvpQDAgAAKJCEQOKvHWX/dOcPwA9kxrrPJ223orZmd5EppE8yj3fcjr2aR4FFi1JDPeulBLkLXIxPaNWejqomXp6aezsgL9f9Mvvme/a14zE1lB+Om53vqG+V5fuCjsch0pdLufora2m05dccUfXli58gt2orB/0Mg+BzBFntuvb5jf0uEa7HD8Je/U0LmbJjn3d/c+t39wccXMGeIpxNJdG1KRZVfu7DtV4mAnFQvCHWdiyC7wFhZ41mR27psgthGrPXYI1b7dzQv8RIOyhoytGfntc3ce/uCteb3j+KKwtPTJjYJwXFhSNnJvc2gyBQKDfSH310UT3E9srBaOi4zE9wOBwLAw63ucZ02k3uzRZTWd2cU5fv/57IwBVq/A5Qt532uY7w1GWJ3u494lZSObmkOTT7fhCh5paemcSgWlO/d7XC9Grt0RfnJhTc0/F+Tndz104bFPb93rKvM3eJx1akmy3O8vlAMBENCWAERWW75oHQRAQGUC9901u+Cvna4LN2yo3t1f03aTWcaCV8FRugQgr7GJ8Tq/aklmfxKbyqnEYpwYOZAAACAASURBVLvaS+xpXWPPyaYTUWRr8eIZeUvFjKyw9MdDvKcuc7Bn8L2f1ixoHjT34CxnbXhtsNR9Y4FzTevW1vsKbhj3gPS6GCakfy348c7apx86wO6M3eea2zbmq/UF9ZlzW5kcL55+aeS16IxvvIwsK9+Q/f32kQP/0fjNk03FLweuGnw91VFD1q1edg3P4mt729t0f614tyxrq94x68Soy9J2fuNYeADl+CnoGHpSHEfroJ4rfNidsuLdsYvfXXt3JC5JO6fvdR2X86TgrZ2xvnNs4WcxfmbZ2WsHfeL9LO3ScKSPj2sWtGbNOdjgyaiT1qvYtuaRo2MrXxw+0Oc98ML7K3NvGP/gxurqI8Ls0TPFDC+7W/b3uwdVHM7v+iXuklX6bYzyIMA3AYgs3/OD6EAABFIgYEeZFYW2nRozeNluKmcKIa/xKdlVYBkRNbYS93wmirva6bxzBHpb92dWpSLLJPLVzuGFk91ZWx1f7Rr90aB5B6bl/e/b7+/YcV+2J9T2Ec1qb9q4vE66/Xd2yeBfHxtT+ULdM480VVWWlNWGr3eUBte6kxXZiuK8R5tzJ33pyXI0O53BAYGQ5+SQzlcKI+3FEVmWFT569OhQf4t3yq4PQtOHD+/46JB/+MDxBVlb047tKfEOmndAFNnatOsdTRuW1zGpFX8WhVi6hVg4Wn/lml7BFDI+vVYUTyaq7OfS4Hp3XaDAM25o9raePm49IIqsWDaeyPYI/5w2Vh4iK+cbGGVAwJwEILLmnDdEDQIgIIOAXUXWLNlZyGv/i5hXgVVTMPsjoJbEsna+pPO+aYTEsvFFi+wrwYmDpxQG61t2N885NX7OswdeWFHDnmFd8VbW3TeVF/9wy3OPHpNyYdtxa/eEb3EVhFr9e7bfFp7w/z90Xc7Bz//vVv8DRUWuN/2HDk0PT7h1NWtHKsDxMrJsm3HtS757XJNcO/y7/N/NnjX9sbHp74fOam/zihpRQO+cPnreK53ZY6/2hHa07HRe4/7Oofad/gkD+4xj84oaqbzGE9l1e+inReNdr/p3+69hfb/xzCNN0gyqVGS3dYy/ePKwow0tuz/sYVWYXiu+z56njSey9y4pG/GfzZdf87k02zvQ9xQysjL+x4kiIGAiAhBZE00WQgUBEFBOwM4yy2N2FvKaeA3zLrAOcqRpeUKymluV1ZLhxLOWfAmW7Qy0NpS/Fygd2Lg9ax2ROocdJR+RdjW1ONQpXrSzR426z/m9cVuCO/5609DSsdXS7drajRAtgwAI6EkAIqsnbfQFAiBgCAHIbMkpInIadRgU5FXesudZYM2WhdUrXnkz238pdpBSmz/zog0bqvdID2tSo23e2hDYNWeUS6tWCV9qHVtkO7T3G0P/NuBbHc899xDrL6UTo7WOF+2DAAgoJwCRVc4MNUAABExIwO4yy6ZMT1GCvMr/kOg5L/KjOlNSzQxpf/2rmT1Vs61kmCmsww6HOoeIdH9+V2GcKA4CIAACXBGAyHI1HQgGBEBAKwIQ2TNkmThpcRgU5FX+6jUDK70EllFTUzzVbEv+jCZXUiChaxktS2d3z2bQCuqmUOSk4+RaQy0QAAEQsBcBiKy95hujBQFbE4DM9pVZNbYbm0HIeFr0vGdfRVZ6yaDasqxX3Cqtqa4qqkpfTsuJiSz7t4IyKETd7MTxs2S2qrKknJ1YHH2qcbKxsEOk6vwFnoaCzC3x7let+lFJefTJw9GvxSqTbEyx6i2rLJ/UkHX+QP87jtH5+f98cMuWLexRCfwDARAAAYLIYhGAAAjYigBktu90J5Odhbwq/8iYSWC1PsxJK1k2mcT2YhC6umhZenqvyLIXWWb2Z4v2X/Xnz/45nvz+PF/Yc7JogvuJIV/VTKoL5IzK8fvPF1/bWC0cZ8+Ceusb5nt94aKwy3WksLT0qY2CcJyJ6t7m0ORAIDAsnF3gLSzwrGHlWR+ROjXblm/25Uz+wcxrbr3i4r8flrTxRWFp6ZNiG/tOlTher15xUHzGVBTXaZf8becHH3x+09BBrX9/pzN7aMy43muY7w2GiyL9j/OsKSBfyCu+5nL16YfFSoHAYF/I/TUbb8/YfnJhTc0/F+Tndz104bFPb93rKvM3eJx18cRb+ScTNUAABMxMACJr5tlD7CAAAkkRgMyeLbOJsrOQ16SWmq7PJScX4Zlaeoqg2n2p3V6qLBXW76oiSl9OXfQgPUwhCmWEKmuuXR8Y52HXxyx+d+3d+1xz28qdteG1wVI3e62qrWammJ0Vlv54iPfUZQ53d+cJ76c1C1oHzT3YsPn+Wnalj9gGKy/+LEogy/CKrwnH2vLPamPT/bWxrtBhIlt3NGcU+en8wvHjVjDBPt1Pc81MMYNbUZL36NGxlS+y+2/Z9TrrO8cW/tvlx+oOZ1wWisT6cc2C1qy5B5mYsit12PufnR5vzx2w0qt2cB+swlWF4iBgAwIQWRtMMoYIAiDQlwBENvaKiM4aQl6T/+SYJQPLRqj29t5E1NSWTrXbSxS/Vu8LRJFDn9i2Yuk2YiakTFpn0TbaRrOIbS0WX2M/L55+6ZLaTk/heHfuVsdXu0Z7B807IIrsadldUj5ize5BFYfzu34p3qUqFVkmy6yNcUOzt6Ud21MSaaMfkV13zF0y/M+7hqXP+vGvx5x488KtbMvzhuV1UvHtI7JLyiL9z3K90/FaZ0FBn356RXab4zonuxtWKq89Et8jtRBZrVYe2gUB8xKAyJp37hA5CIBACgQgs/3LLHvXqOt6UphWw6uaSWBFic2iIf9yM2n/3KEWwmwViY1euEpF9pXgxMFTCoP1Lbub55waP+fZAy+sqGGy+7tdjjuKJrhe8e/yfzd71vTH3njmkSZxizDberzuZd+DheXTqgo+3Xj1q/6Jl/RpY/OKmngZWZZ1nXbJ/zS9teEvv3ZPPfX2RzSrPVpkhaXlI2pf8t3jmuTaEWwNjs66atrzrJ9tHRMvnjzsaEPL7g97Yi1Mr5XKa5+fj9Zfubb58mtYFlqatcXWYsO/6hAACHBBACLLxTQgCBAAASMIRMusXeU2VubVbEJmxPqR9mk2XlpIZX9zoIVwatGm0etIzf7VPhxKzdiUtDV71Kj7nN8btyW44683DS0dW13d+5yvkjZQFgRAwJoEILLWnFeMCgRAQCYBqbzaSWTlbhtO5jAomegtUQwCm3gatRBOLdpMPBJzlRDuuONCH+XSqlXCl+aKvG+07GCqo95vDP3bgG91PPfcQ2wsYTOPB7GDAAioRwAiqx5LtAQCIGBSAqLAMilZRI1pDov+oiRXXqOn0WyypscyNCMTI+RPiz61aFOPNYM+QAAEQAAE1CUAkVWXJ1oDARAwAQEmrg4ix0JqdDJptbLIJiuvsabRjPKm9nI0IwO9txEz5lr1aVKJjRziRDHuhlV7faI9EAABELATAYisnWYbYwUBEOhDQCq0YjbWCllZNeU1ntC2U2OGQBSyy5Iyo8CKQqnXYU7iWtBKNrVqV8s1LJDQtYyWpTvJGbkftptCGURCt5Z9om0QAAEQsAsBiKxdZhrjBAEQiEtAFFqxgJipNRMy6Rj0OG3YrGKndE7NOk6tMqKJ+Gklm1q1m2g8Kb7fVUVV6ctpOTGRZf9WUAaFqDuDlpR9p85f4Cmn3V+LV+oQOWQ/+xl9kJOZDnYSZo8uE6/aUev04WWV5ZP2ZxafvOKc1o4//ck5Pz+/66EtW7Q/iTvF9YHqIAACKRKAyKYIENVBAASsQyB6yzHvI5PKq1HybdXDoCCwyle/VrKpVbvKR5hMDaGri5alp/eKLGshg5bSv458+cn/CrrG3zIp54lg5mjv9qcfOiAsKRuxtzk0ORAIDAtnF3iLsjsPNzcHr6GC0p37Pa4XpdIniuu0S/628y9/+Z8f5ud3tn3iHHvi9eoVBwXhjnO99Q3zvb5wEWunsMCzZmO1cJxdtyO3fWFp5dB9u5sX+IkGuYaWbhtx6Tm7Dn/w1rxImy7XF4WlpU8WHK3PZ+1RIDDYF3J/XTTB/QTrR0opus/CcZ41Q9pqJtUFckbl+P3n+8Kek2I9dqiT972G+d7gmT42CmfHXegKHmlp6ZwqchHor7k1Nf9cIMrrndNHz9vrKvM3eJx1aolyMjOPOiAAAtoTgMhqz/h0D89SSZ+/ti6iRvDXkT+6AgE5BKTPy7LnaKPrGCWMYhw8yGs0E7NKX6z1YOaxGCV8WmZ/jRqTnO8KBWW6qojSl1MXPUgPU4hCGaHKmmvXB8Z55mbWt9Y6y8NNG5fXsXtf2WvsztTZNWsePTam8oXhA33egy/8+dcX/uukFb9/4okjYp9MZJkMkp/OLxw/bsWQr2om1Yavd7B2Fk+/dElD9vfbRw78R+M3TzYVvxy4avDnpblPVLXVzBTbr9i25pGjYytfZO0feOHPKy/610kPSNtfPD1vab1j1olRl6Xt/Max8ADK8VPQMfSku7vzhPfTmgWtg+YeLHfWhtcGS90s3sXvrr17n2tuW8Om+2vJcSazXPWjkvL1R3vGJN4DW5lZ37rhqzEFn/W+JmZnhWNt+d5TlzkifXxcs6A1a+5BJqPS+2P7xv3+ytwbxj845Kt3R0TGXkCvMXG9d0nZyN/vHlRxOL/rl4SsrIJliqIgYD4CECkd5kwU2Ghxjfe6DiGhCxAAgciBND2HPsWCsTC0mshx9lvPOW8nCsfeAaiV5PIor1aTQDMLrBh7JuWn30z6bqfUUjS1bNuIL0CBKHLok0DUzUQ0lsiKMjq7JG9lIpFdF3SXDP/zrmHps37866uOv3GRuEWZ1fXmTP7CnUUtTmdwQCDkOfmHTU+9zkRZbL+iOO/R/kQ2cuXN0aND/S3eKbs+CE0fPrzjo0P+4QPHF2RtTTu2p8Q7aN4BJrKRPjcsr6u6ZXRZbdr1DvZztMhGXi+g14Sj9Veu2T2oYp67dVdE3tlr3toZosgyGa7t9BSOG5q9TexDFFmxTCyRzWx99Yf7Mue0NXgyIhlYiKwRqxt9goAxBCCyGnNnspoo8yqnjMZhonkQsAWBs56FjSOrycJ43nk7hXslVy2pNePdtmbZbqz1oVjJriMl9YxkraVoatm2Er5alWVbbte97HuwqCi8z59VfqBp8/21UtGUI7JMSqdd0ty0Y1PbY56rQ299RLPaWUZWWFI+ovYl3z2uSa4d/l3+72bPmv7YG8880lRVWSJbZNn23Fc6s8de7QntaNnpvMb9nUPtO/0TBk4pDNa37G6ec2r8nGdvSHstJEdkf/eu446i8a5X/bv917BYJpx488KtvRnUaJHd6p94yeRhRxtadn8Y6eNAYXqttEwskS1I+zh7bfPl17CsLxNZ9gzu+s6xhSzji63FWq1gtAsCfBCAyGo8D3IkVU4ZjcNE8yBgaQKnn31VWVz7g6aF1JppknjOcPIcm9w5NnoMWoqmlm3L5Yty6hBgW4vFjKyWUjl71Kj70qdMWZ9//j+OvVvbdrendHx1ddTzuuqMCK2AAAjwRAAiq/FsyJVUueU0DhfNg4ClCBghsLEAMqldEN4fubPWUoBlDMZo4ZKGyFMsMtDFLWJ0FtZBjjSttjFDYlNZGfzVFe6440If5dKqVcKXWkbHtkL7fLkDcslHvf11kA2/b7VkjLZBgEcCEFmNZ0WOoMopo3GYaB4ELEcgsiU3tNoR6zlXIwYrZmjV2nJsxBhS6dNI+bKSwBKRU4/rlWLNtdaSqXX7qaxf1AUBEAABEOCPAERWhzlJJKqJ3tchRHQBApYiwJvESuEiO6ufiEFg1ftYay2ZWrevHomUW4oc+ERE3Sm3hAZAAARAwOYEILI6LADptTviwU+xXtMhFHQBApYnwLPEMvh2Fllx8WmdnbWKwDJeWrOS84WgtWRq3b6cMepRRiChaxktS3eSkzJoBXVTKINIgNDqAR99gAAIWJIARFbnacWVOzoDR3eWIiDnBF/eRRYy27MktZBNLdo06gPEw1i0vB9W5GoXiSWiriqqSl9Oy4mJLPu3gjIoRN0Zgel5d0buYN18fy3RmTtY5a49dgJynb/A01CQuYXdFStesZNMW0r7LKfdX4snF0uv3ZHbTqxy7A7bfa4z1+nEKrOssnzS/szik1ec09rxpz855+fndz20BXfGpoIddUHAlAQgsjpPG7YR6wwc3VmOQKI7VSGy5ppyNYRNjTZ4omaHLCzjbSOJ7V1eQlcXLUtP7xVZ9iLLzC6Ytv6e/Tk/bmYiKwg/Pddb3zDf6wsXhV2uI4Vu91Mbq6uP31JWNjf8ne9sf2Hlyi8WV8yc6R808uMXn364VRDuONdbs235Zl/O5B/MvObWK//29pBtgZxROX7/+b6w52TRBPcTG6uF4+wwpNPtZhd4Cws8awrS6vP3NocmUyAw2Bdyfx2rrMvlaqahJbu2P/3QAfHwpEhbvX3ePCnniaOZo73sfWFJ2YhY7YmfLWFp5dB9u5sX+IkGZQ0ZWzPy2+fuPPz+W/O8wchYvygsLX1yoyAcl4qsQL5ved9rmB8pw+Ie51nz7X+2nbt9e+g2UV7ZVUF7XWV+dueslicj8/QdgVhAAAR6CEBkVV4J0i3DyTad6N7ZZNtFPRCwGoGz7oWlRieTAJ4OeYpmjq3FsVdhMvJmRYE18jAncWb0EEw9+uD0+66riih9OXXRg/QwhSiUEZi+9nRGVlj64yHeU5c53N2dJ7yf1ixoHjT3oHjH7PrAOM+NBc41rVtb7yu4YdwD4vUyVZUl5ew9do8qy8hKfxazsxXFeY8eHVv5Yl3vfbKszNzM+tb1X40pYPUWv7v27khWeNP9tRUlZ8ounp63RHxdmnFl1+qsP9rTRq2zPNy0YXld1S2jy9hr0e2J9Zig1jtmnRh1WdrObxwLD6AcPwUdQ09GxvpxzYLWrLkHmYz2xNKTkWU/17uu/3LUeaf2f/NkU/GrwTGXVGbWt77O+iyg15i43rukbOTvdw+qOJzf9UtCVpbTZY+wQEAbAhBZbbjGbRUZWZ2Bo7uUCTxLJSEz/dGLnQrMs8xCZOMvSbliKrdcyotfxwaSEXktwtNDMPXoQws2arYpEEUOfRKIunsykD1bixdPv3RJbefwwvHurK2Or3aN/mjQvANMZFmm9r3a+mXZnlDbRzSrvWnj8jpx63C0yIryWlU5uiyWyLLM6ZrdgyrmuVt3RSR04/K6qh+NLovc97pheZ1UZKt+VHL6dTkiK7bBpFb8WazHMrlHjx4d6m/xTtn1QWj68OEdHx3yDx84viBra9qxPSXeQfMORItsxbY1j7TmTvhyaFZas9MZHBAIeU4O6XylsD5zTisTXYismqsSbYGA+QhAZHWeM4iszsBV6k6NTLtKoejezCJqZA90cXn/abxtxrxuL4bEylu+8aTOqgLLSxZWy/th9cz2yltl/JSKFtlXghMHTykM1rfsbp5zavycZw+8sKKGSSsT1hVvZd19U3nxD7c89+gxcQTsGdl1L/seLCyfVjX++BsXRZ5ZZXIqEVlhSfmI2pd897gmuXYEW4Ojs66a9nyfshKRFZaWj6jd41vE1mWooyMvPOHW1Qc2r6iRiizrc81LvgeGDw/X+7PKDzRtur9WKq+xRJZtAa7pzB47wRPa0bLTeY37O4fad/onDJxSeLS+ZfeHPWMtTK+VZmSFo/VXinH7d/m/mz1r+mNj098P/a41fyrL/DKRFWaPLlvfObbws97/5mdmEQkIgIDWBCCyWhOOat9KImsnucN2b50/KP10l+gZ2TO/MJeEHESOhaHVxMNdspBYZWtIKq0XUQnLXhl2f6qyyOWV5knK9cqQ6tWPvBkwVymWzQy0NpS/Fygd2Lg9ax2RwHbKaPKPPYP7cdboL1+vXnFw9rV590W2/G66v1atw5zUCHr2qFH3pU+Zsj7//H8ce7e27W5P6fhqcau1Gu2jDRAAAXMQgMjqPE9qiSwPEgm503nxoDuSc2pxNCajs7NMYMPhMLEtzw5OM9u8Li1R9lh87dSYJhBp9su7ngx42UbMxqyXXOrVj57zqGdf7KCkNn/mRRs2VO/ReocMk+bOj0+MDIZCA7sHXRo5VErrPpWyZDH6fLkDcslHPsqlVauEDt5iVDomlAcBEFBOACKrnFlKNdQS2ZSCQGUQsBmBPllcHTK0orwyzBBY5YstVraSJ/lTPqKeGjxlYSGxyc4i6oEACIAACPBCACKr40yIEou7ZHWEjq5AIIrAWScdqyC2zzlvJwqfeYwY8qp82cnJvvImgkpGyZOI63E/rMjGwpnYyGFNRNStZB2gLAiAAAiAgHoEILLqsey3pViZ2FSys5BhnSYO3VieQLTYJjNgiGsy1HrqJCOnPElhopEnM75Ebabyvp5iqWdfqTBRWlcgoWsZLUt3kjNyD2w3hTKIBAitUpAoDwIgAAIpEoDIpghQTvX+hDUVme39JTDmabJ4flXOzKAMCICAUQRSFbxU62s9bh7j01Ms9exL67mMar+riqrSl9NyYiLL/q2gDApRdwa7SkfnWGR1x047Fq/hEa/skVORnUxc5y/wNBRkbqlqrpkZfZ2OnDaUlGGnD29zXOcU74eVW5fdI/umP9/TUJC9hZ1inKjessrySfszi09ecU5rx5/+5Jyfn9/10BbcP5sIG94HAS4JQGQ1nBa5WdNUZTbWEGIdBgW51XCy0TQIgIAsAmoLntrtyRpEgkI8Zoz1FEs9+1JjvpJrQ+jqomXp6aezsgLdfO33FjpHjKh7YeXKL5ZUzJzZPmjkx0U5x77w1jfM9/rCReHsAm9hgWfNxmrhuPRk4MUVM2eIpwSLBxaxw4zEeiFXaWPTdtdaQfB963RbLteRQrf7qZzOtgktvScMx2qHjY2JbF0gZ1SO33++L+w5WTTB/USByxeKFZfIItJ/zbblm305k38w85pbr/zb20O2JWpjnGfNRkE4zgR4b3NoMgUCg30h99en+3uvYb43GC5yuVzNNLRk1/anHzogPaCJiWxNZ3axNE7GKhJLb90Iw95+WKzsvdbabVWbOnKuvvHaq3/y7b+3XNYcDBcEAjT48msuX5vxwf4Zp9mP86z59j/bzt2+PXSbKK/sSqC9rjI/u79WjgQnt1ZQCwRAQCsCEFmNyCqVU7nSK4artH1WL95JxxBcjRYBmgUBEDhNQGvh5EEetR5jMstJz+dhWXz2kNjTuseek00nosjWYiaM6wPjPDcWONe0bm29r+CGcQ+EW9fO35v1/faSgf9o/ObJpuKXA+MGf17qeqLnrtS5bQ2b769dPP3SJeLPYsZUerfsXT+eMyGQ+e2OfPqEPqF8cnd3nvB+WrOgddDcg2O+Wl9Qnzm3NV47osiyuNi9q1VtNTNZdrY0uNa9P+v7X4wU4wqOuUS8l1UcXdWPSsrXH+2t11wzU/ozy856Dj0/5fi4H2+ue+aRpqoflZTFKiuOc2jz2qvFsoun5y3Z55rT1uDJ6COP0vtgBW/tDDE7W7FtzSNHx1a+WPfMw03C7KtmRt8ZK63H+qtxXO/8rDT3iVj1KjPrW990XhuuL0h/jYkry+b+fvegisP5Xb8kZGWT+YpBHRAwlABEVgP8yUhmMoKqVH7jDRXZWw0WAZoEARCIENBT7vTsK3p6eRDp6Jj0lkq9++PtI8ayg+/V1i/L9oTaPqJZ7U0bl9fNLslb6c2Z/IU7i1qczuCAQMhz8g+bnnpdKq+xRHZ2yeBfHxtT+QKTROGOOy7w5eaedO5du6A24Ckc787d6vhq12jvoHkH5IqsuLW4qnJ0GfuZSaj3gslfeLIczdK4pFuPo0VW3FpcdcvosmiRFZaUjVjTK4RVaZ/M6Lfs7NEzY20hlm4tjiey9y4pHxEtntEiK0qyVGTFerNc73Q0uCpbRImGyPL2KUI8IKCMAERWGa+EpVOR2GRktvcXxdPPyaqVXUX2NuFUowAIgEA/BOwilUaOs78FqLdU6t0frx8+lpVd8VbW3TeVF/9wy3OPHmPbbGtf8t3jmuTa4d/l/272rOmPvcHkdEnZiHUv+x4sKnK96T90aHp4wq2rD7ywokYUyeh6Q26++ucXfPTSza/4Jw6eUhisb9ndPOfU+DnPXpfT+Pn/3ep/IF47jJP0GVlRZMuz9h15/RX/f0TH1Wer75KykSzGwvJpVRNOvHnh1vD1jqYNy+tEkZ0x6L0v3tga/DlrI9gaHJ111bTn2dhYdjZaZCNl9wUXEJEz1NGRFxlvYXqtdDtvPJEVjtZfKTI808/DTSKriIy+5HugqPwawf3Z5sn1mXNamajee7T+yjf/y/8fWVdnvSXWG5v+fuh3rflTPx/oe4plYE9LcO9/87quEBcIgEBsAhBZlVaGWtnRZGVWWo/9rJbQxsg6nHW4lFZ9qTQ1aAYEQEBHAryInR5x8JiFZVOtt1Tq3Z+Oy1lRVywj+1VrQ/meQOnAxu1Z64gSHzykqAMTF178bzNntmaP6mDPxc6ekfd/WjPnvm/Uc6mzR426L33KlPX55//j2Lu1bXd7SsdXV1cLx02MF6GDgG0JQGRVmHo1srCxwkh02nF/wqq2WPeHCdlbFRYRmgABkxPQQxyTQaRFXFq0mczYouvo/TysEdKsBiet2hCWVg5t82detGFD9R5pZlOr/szULpP8zo9PjAyGQgO7B1368YtPP9xqFCMWi8+XOyCXfOSjXFq1SugwKhYzzSFiBQEeCUBkeZwVBTElkmipZOqdOcWztwomEkVBwKQEeJW6aJxqZE95HiuLLZPyv3EzbTml11JCJlYv0ugHBEAABEAgFgGIrAXWhdzsq9xyWiJB9lZLumgbBPQjwLPUxaOQSsxqiLBWs2NEbJBYrWYT7YIACIAACMglAJGVS8oE5eSKqpFZ2n5+wcSztyZYYwgRBFKRQV7oKRE/3serZCxq8YfEqkUS7YAACIAACKRCACKbCj0D6yZ6flbuNmK58mvEUJG9aS1vewAAIABJREFUNYI6+gSB2AR4Fzql8yZnPEZIotxxyIlfbltKykFildBCWRAAARAAAS0JQGS1pKtx2/1JqFJB5TFLGw8fnr3VeGGheRCQEDBKmPSahFjj433MRgk2JFavVYl+QAAEQAAE5BCAyMqhxHmZRNlZFr7cDC0rq1SCecCD7C0Ps8BvDHfNyPvZHtd8b9NGoVaPKIWK4uu20SzSqz+1xySKHGu3nRrTBKKQ2n3w1p4ohxdRSVc7NWbwOmZILG8rB/GAAAiAAAgYRQAiaxR5lfuVc3qxEpmVCq1SEVZ5aCk1h+xtSvhMXZldseDdW7+gxZ99scPxl7yQZ8EGJpbi694AFYZdrsNjS0ufcAX3FdR7Q5MdgcBgX9hzcuS0wY+vW7nyhLSsy+U65HSP2fV69YoDUjDL7pw5KrrupUf+eHVNIGdUTiBwXnR7rfvqb2vxUxHre8SIEU9e8ve/DGX1g8HgMMp2N1955eA1rG8j4POeidSSiRnkHRKr5QpA2yAAAiAAAmYjAJE124z1E68cmU1WSs2YpY2HCtlbCy36fobCsrCtBT95i4mnNCN7312zCz6hfHJ3d57wfrJtUbPrtsZZtI3WBiZ4Pt9e/fhdM/KWitnbilGXPNY5cd7G6Dak3bLsa3RdaXtCRXG5mJ2V9t366baFH2Xd1hRdVmxLz3sNIbDklGaejRLGfr6z2JU6fWLU61OM7cR6kUY/IAACIAACSglAZJUS47x8Ipll4acipWZ6llbpVCF7q5QY3+WlEird6suk9lX/sMJJhdmvhIM7x4giK8qmtGy8NqJFNrouk9NY7SXqm2V31+3JqjhyYON/6CGydhbY3u/CU/G2EfPCxkiphsTy/R2H6EAABEDA7gQgshZcAXJkVhRapduNpbhSEWKzYEf21iwzdXacTApfezc8O8dDzb7df1hEE6tWNG3+VQ2Tyf/2T7pkalFwX/POQ3NDk+c/HU88WRuvv+dfREQO6ui4NDRx7irWRioiK/Z9aOehn9DEuc/MctaG1+6iO4ZPyv3vwM7A91w3Tl+5/emHmrQkz4ukaTnG/tpWMn4lZdUeDyRWbaJoDwRAAARAwEoEILJWmk3JWJTILKumhtCm2o6ZpgLZWzPNVvKx3jV7Rlmr66p2trW4YubgKrYVWO0DnPQ8GMpIKUt+FtStmawcJlsv2ej17k8aJzKxyc4a6oEACIAACOhJACKrJ22d+1KSMZUrvomGoKTPRG2Z7X1kb802Y4njZYc9BduOj+oMhweEXZe3bfrtA62JaykrIdxxx4U+yqVVq4QvldWUXxoCG3mkIuXnTNVoI9Gs6dFHfzFAYhPNEN4HARAAARDghQBElpeZ0DAOuZKqpoRa+VlapVOF7K1SYiivFgGjpUitcaTSjhYMtMqWatWuXH6QWLmkUA4EQAAEQIAHAhBZnWbhzmvz/v2d7PktcrYlarHVUK7MMhxqCq0W7ek0ZZp2g+ytpnht37gW8mZGqFqKodqMtYxVztxBYuVQQhkQAAEQAAGeCEBkVZqNWHdT5pKPYt1jKd47Kd4bWZgdPNLcHPwuuce/tX/Tb19g7++n0cSey4u+o3LcLPdvVgnCyWTCViKzooCm8uxsdIzI0iaetTjZW6ceJ9gmjg4leCegtlzxPt548enJQY2+ILFmXWmIGwRAAARAwEgCEFmV6Me6m3JCYK2nzf2THUxIpRlZyb2Tv5ldcslvvho/b8NYV7D1vXX7Hs+pvHb50M/+UCK9uqP3XsnfKMnq9vMLXliJnKqdnRXj0qpdlaaTq2aepZJQ5NTcqH+LqBGCy9VMGRfMaioJOYgc0rtQjYvG2J6NksJk+lVDglOljUxsqgRRHwRAAARAwCgCEFmVyDPJ3BoY5pHeTVnY/PxUJqlMZKXbhaU/yxHZWPdRphK20sws60sr8USWNvmZjCW4kNvkeZqxpiiwC6nR6SAKm3EMasXMgxQqiSEZ8VWLldgOJFZtomgPBEAABEBATwIQWZVoM5F9OTDpYundlOVZ+470ucdysvAr9oys0SKbipgmI8FyEWsly3L7t0I5ZG+tMIuJxwCB7cuIBymURpQonkTvJ14BqZeAxKbOEC2AAAiAAAgYSwAiayx/w3tPRky1Fk6t2zccugEBIHtrAHQNuoTAni2wROTkcUt1vOwsJFaDDwaaBAEQAAEQsCUBiKwtp/2sXwYVPTcr1tZaOLHtWNvFCbnVlq+arUNgzSOw0fMuCq34utHSjUysmp9MtAUCIAACIGAkAYiskfQ56juZzKxUaJUcIJXMsLWW5mRismIdbE3mZ1ZFeWUR4RnYM/PCQ0ZT6SpR8uys0raVlIfEKqGFsiAAAiAAArwTgMjyPkM6xpeqzLJQ9RJaPfrSET33XSF7q98UIfsamzUvMqh0JUjF28gxQGKVzhzKgwAIgAAI8E4AIsv7DOkcXyoyy0LVM3OqZ186T4MpuouXvUX2MPnpYxK7iBrT7H4CcTRBM2Zhe78PT7VTY4ZAxK7QOv1P7/FAYpP/TKImCIAACIAAvwQgsvzOjWGRqSGIqQqxksHjWVoltLQvK90SK/bGs9zGilcJJZ7HpmQcPJY1MoOZCg85ccspk0oMYl1IrBoU0QYIgAAIgACPBCCyPM4KJzGlKqNqCLFSFEb0qTRGO5aPJ4vJSKAaWcs+z5+GVhM5kv8qfM55O1H4zBWuyYzJjmsi0Zj1zlomikfu+0rj1lJoIbFyZw3lQAAEQAAEzEgg+d/ezDhaxKyYQKoyyzo0Qi6RpVU81YZUSDZ7q1Rmo/tZmKK89gfreeftFO4VW0it8mWlpdgpj0ZZDaUSK209lbqxooTEKps7lAYBEAABEDAfAYis+eZM94jVkFlRaLU+DCoWHCNEWvdJslCHcrO3cg9FikhvaLUjlaxrsnhFqYXQJiZoZoHt/X6L+Txs4pGfKaEWA0isEuooCwIgAAIgYFYCEFmzzpzOcaspsyx0I4XWqP51njLLdRcve8t++XcQOaJl8bToaph9lQuZCe2C8H4nDnGKTUztbKTceVGjnFryKY0lFR6QWDVmFW2AAAiAAAiYgQBE1gyzxEmMaslsb/Yi8lChEULLQ/+cTKnpwzhryzA1RmTRyCxsPKjIzp5NRgsJ1HNRpyKcieJMhg0kNhFVvA8CIAACIGAlAhBZK82mDmNRU2ZFoTRKZqVCa6RU6zBtluiiv9OFpdlYHiVWnABkZs8sRS0lUI8Fr1f8coWWlcuk/G/cTFtO6TF+9AECIAACIAACRhOAyBo9AybsX+1nTtVuL1mkvMSRbPyo10OAZ5Fl8dldZuWKGc/rWS+JlTLor08j4uF5fhAbCIAACICAPQhAZO0xz5qMUovsLAvUyAwt6x8nHmuyXHRplHeJtbvIWkG4jBxDrD8CGBmPLh9qdAICIAACIAACcQhAZLE0UiKgtsyKImm0zIpQkKVNaXnoXhkiqztyWR1aJQtLRM52akwTiEKyBq5RIZEna56HeDQaJpoFARAAARAAgX4JQGSxQFImoJXMssB4E1qeYkp54izaAO8ya6etxVYQ2N4/rqV8tY7aHzersFWbC9oDARAAARCwDwGIrH3mWtORaiGzvb9AGnq6cSxoyNJqupRSbpxnkbWbxLZTY4bR2ctUFxSPW3elMUFoU51h1AcBEAABEDArAYisWWeOw7i1kllRaHnJzoroIbQcLsLekHiUWbtIrJXEineJlX4CcWoxv99HiAwEQAAEQEAbAhBZbbjatlUt5U7LtlOZMBwOlQo97eqK1/UsDK0mchj3VWen+2N5FL9kVhivMp6IL7tH1kGOtEzKT8c1PMnMPOqAAAiAAAiYiYBxv92ZiRJiVUzAbtlZZGkVLxHdKhgptMjC6jbNqnWUSBZV60hhQ0rigtAqhIviIAACIAACpiQAkTXltJkjaK1lllHgbbtxtNDyHKM5VpF6UYpCy1rUKksrZl/FqBdSo9NBFHnO26r/lAgW7wx4HUuycTGhzaIh/4LsLO8rD/GBAAiAAAgkQwAimww11JFNQEuZZUHwut1YCsgMMcqeUIsUlEqtdEhyBfc55+1E4bP91A7iKvljzSlerqNRY1kmK4tq9N1fG6nGheys1jOE9kEABEAABIwiAJE1iryN+tVaZkWh5TU7K/nF/7T58B6rjZZnn6HGE9xoHnYS1uix8/r8aLJrlufxpCqxUibIzia7QlAPBEAABECAVwIQWV5nxmJx6SWzDJsZJBFZWostcJsMR02x4gEZz+PRIjZkZ3lYdYgBBEAABEBALQIQWbVIop2EBPSQWTE7azahNUu8CScZBSxJgOesZbLAtRDFZGOJrqd1bBBatWYK7YAACIAACBhJACJrJH0b9q1nJlIvcVZrGvVko1bMaMf6BLSWKiMI8jwmPWPDdmMjVh/6BAEQAAEQUIsARFYtkmhHEQG9JNOMchh1L62TLH7qraKFg8K6EbBqFpbnA6r0lFhxISE7q9tHCh2BAAiAAAioTAAiqzJQNCefgF4yyyIyo9D2xh0iIsciaoTQyl9aKJkiASOEKsWQE1bnfUxGx4fsbMIlhAIgAAIgAAKcEYDIcjYhdgtHT5kVhdYMh0FFr4NnqSQitOx1SK3dPiX6jdeKWdjez/2pdmrMEIjY54i7f0ZLrAgE2VnulgYCAgEQAAEQ6IcARBbLw3ACRshsrxCacv2LUguhNXzpWiYAqwosJDa5JQqhTY4baoEACIAACOhLwJS/yOuLCL3pQUBvme39BTdyr6sZM7S98SNLq8fitHgfvGQD1cZsBjnnnT22G6u9KtEeCIAACICAmgQgsmrSRFspETDqOVYjJDolUDEqI0urNlHrt2cG0Ut2FngXxN4/RHG93Vlkj+xssqsQ9UAABEAABLQmAJHVmjDaV0zACLE0SqIVw0lQAc/Sqk3Umu2ZQfSSJW+GsZkhxmj+yM4muyJRDwRAAARAQCsCEFmtyKLdlAgYIbO9WRJTbzeWQkeWNqUlaMnKVs7CmiXLaUaJRXbWkl8HGBQIgAAImJ4ARNb0U2jdARgls6LQmvXZ2egVAaGN/xkRKoqv20azqGmjUJvok7TszpmjXg8WePZv+u0LYlnpa0raStRXvPcl/b0oVBSXy43dDgLL8/2w4nyaWWKlaxLbjZP9BKMeCIAACICAmgQgsmrSRFuqEzBaZtmArCa0vWPi/l5aQbhjgHdv/QJvgArDrvENjdt/u6bva67DY0tLn3AF9xXUe0OTg8HgMMp2N48Z535+lSCclC5GJoCsjCMQGOwLe06OnDb48XUrV55g8lkTyBmVEwicJ75+6bdOhs/06zo8YsSIJ9lrrVu3ChsDF0z+t1nXVr749MNeFov0taKj293RbUX6YOX21d/W4qciFt+VVw5ew16PFVOkn96yLpfrkNM9Ztfr1SsOsLFE9+d2Hjx3P40m9n688fX+UcYUz2Im++VhFjk0S5xK5gHbjZXQQlkQAAEQAAG1CUBk1SaK9lQnYKTM9oqAZbYbSzJDkROPeb7C585r8/79nez5LSxbemdl5aRg1mVf5tMn9Anlk7u784T3k22Lml23Nc6ibbQ2MMHz+fbq3zAx7f35cSKKzFtEAiWv3zUjb+ke13wva1f6upjhLHN5W8Q+Wj/dtvCjrNuaosuKbUfXF/uWZksrRl3yWOfEeRuZcMYrL8ZU2Pz81OC4Wzduf/qhprtm5P1MjDPWOKR9xBrfwo012xxEjnZqTOP1/tRUvyzMIodmiTOZ+UB2NhlqqAMCIAACIKAGAYisGhTRhuYEjJZZUWitkp2NFlr237xJbR8BvOOOC325uSfT3lu7aGtgmGdSYfYr4eDOMaLIiltsWWZy3buZlUcaN/08WmTFMtItwLF+nhBY64nuQ67IxupDOg5pfNEiyupKRTbWVuVY4i3GJu37wo2ObV9SY7pVBbb382iKTLOVJVb6xY/srOb/G0QHIAACIAACUQQgslgSpiHAw8nCPMSg1YTx9ixt5HnQl/2/yL46+83AzsD3hlZc87Oc9zff8nJg0sVTi4L7mncemhuaPP/pSEZ2l/Onwydlv8TKuW6cvpJlNKWcEsmrVAaZyPbpY+LcVU2bf1XD4vndqx0PDps14z6xfelrpUf/cHEskWVl6l7uuCf36tw/BryBMa6x059l9WPFVJ6178jr7/kXsWw5dXRcGurtWxxLov7ELOyaW8pnNWz+VY1Wa8XIds30vK9dJFZcD8jOGvnJQN8gAAIgYD8CEFn7zbnpR8xLdrY3i2m5z5DZrvDR45AlvT40d82eUdbquqqdbUOumDm4StzWLKf/1VQSQhZWDil9ythNYqOzsw5ypGVSfvrNtOWUPsTRCwiAAAiAgN0IWO6XcLtNoF3Hy4PMMva8xKHVOuAtSxtrnALbdky5tGqV8KVWHPRqlx3oFGw7PqozHB4Qdl3etum3D7Qm6psJLHsWdiE1Oh2S54IT1TPb+2YSQzPFquU6wHZjLemibRAAARAAAYgs1oBpCfAikVbebiwuDrNlaU27qBUEbheB7f2DkSmehzVbrAqWW9JFsd04aXSoCAIgAAIgkIAARBZLxNQEeJHZ3l9gLXe6cazFYYYsrakXtYzgmcQuosY0K2dgJX9EgcTKWBO8F0F2lvcZQnwgAAIgYD4CEFnzzRkijiLAk8yKQmu10437E1r2Hm8nHlv1Q2K3LCwROc1yfRC2Eyf+1CE7m5gRSoAACIAACMgnAJGVzwolOSbA2/Ze3uLReurELK3Vn9PUmmN/7SMLayT9/vuGxCqbGwitMl4oDQIgAAIgEJsARBYrw1IEeMzO9mYsbfFZEzOGbMyQWnU+WnbKwjJiZpNCs8WrzqpUpxVsN1aHI1oBARAAAbsSsMUv13adXLuOmzeZ7f3lPGyH7cbSNWc3AdPi82anLCwkVosVxH+byM7yP0eIEARAAAR4JQCR5XVmEFdKBHiVWTtlZ8UJRJZW+VK22x8BWFbTTM/DmlG6la9CfWtAaPXljd5AAARAwAoEILJWmEWMISYBHmXWrtnZaKnFtuPYH1q7CaxZhRDbibX7nw62G2vHFi2DAAiAgNUIQGStNqMYTx8CPMusHbOzENr4H1C7bSOGxOLLOh4BZGexNkAABEAABOQQgMjKoYQypibA8wnCPMemx6Rj2zGRHbOwkFg9Pl3m7wPZWfPPIUYAAiAAAloSgMhqSRdtc0WA1+xs7y/1tjsMKnpx9Cd0Vs1WWnVc/X3wzfg8rFnFm6sv4CSDQXY2SXCoBgIgAAI2IACRtcEkY4hnCPAusyxSu51uHE9o2evSZ2mtJH3IwlLITN9LeCbW+NmC0Bo/B4gABEAABHgjAJHlbUYQj+YEeJZZMTvbK7ROIgprDoTjDqKFzwoya4UxJLNkzCqDZo07mTkyQx1sNzbDLCFGEAABENCHAERWH87ohTMCvMtsr9CGFlFjmt1llrGQPksbnanlbGnFDceuWdjetXyqnRozBEIm1izrlec4kZ3leXYQGwiAAAjoRwAiqx9r9MQZAbPILBE5FlGjrbKz0eIaa+mY6QofO2dhzXY/rLjWkInl7As7RjjIzvI/R4gQBEAABLQkAJHVki7a5p6AGWRWzM7aUWjVXkByBDlRn2YS6ERj0fJ9M4ugmWPXck55bBvZWR5nBTGBAAiAgD4EILL6cEYvHBMw0xU4z1IJthsrWEtnbUkOrSZypPa195zzdqLwmUeXIbZnT4iZRdDMsSv4aFiuKITWclOKAYEACIBAQgKp/UaXsHkUAAHzEEB21jxz1V+kfe6mVUFcE1GRii2klsjMImjm2BOtU7u8j+3GdplpjBMEQAAEiCCyWAUgICFgFpllIbPsLLYb912+kWdRQ6sdqWZdk/1QPO+8nRaE9zsdNjxt2qz3w4pzDYlNdtXzVw/ZWf7mBBGBAAiAgBYEILJaUEWbpiZgJpkVhdbupxufPhFYhwxsosXNZDYcDve5AzdRHbO/b3YJNHv8Zl8/WsWP7KxWZNEuCIAACPBBACLLxzwgCs4ImFFm7ZqdNToLG2/p2iU7a3YJNHv8nH11cheOmJ1tp4EZAr3dzV2ACAgEQAAEQCBpAhDZpNGhotUJmE1mxeys3YSWV5Fl82F1mTW7BJo9fqt/B6s5vmepuIvIkQ6hVZMq2gIBEAABYwlAZI3lj945J2CmE42lKO1yujHPEmtlkTX787C9f/Q51U6NGQIRe9Yc/2xCgAltO513DrKzNplwDBMEQMDSBCCylp5eDE4tAsjOqkVS3XZ4F1kryqwVsphWGIO6nyR7tYbsrL3mG6MFARCwLgGIrHXnFiNTmYAZZbY382TZ040hsiov8gTNWUEArTAGfWfdur0hO2vducXIQAAE7EEAImuPecYoVSJgVpkVhdZqpxvzLrJWekbWCgJohTGo9FWGZnoJIDuLpQACIAAC5iUAkTXv3CFygwiYXWatdhgUzzJrBZG1wvOwvX/IwTOxBn1nmqFbCK0ZZgkxggAIgEBfAhBZrAgQSIKAmWVWzM5aSWh5k1mr3CVrlQymVcaRxFcVqigkgO3GCoGhOAiAAAgYSAAiayB8dG1uAmaXWVForbLdmMmsg8ixMLSayGHcV5sVsrBWymBCYs39PWtE9MjOGkEdfYIACICAcgLG/banPFbUAAHuCJj1eh4pSHZVj9Wys0YI7XPO24nCYVpIjU4HUZi7xaogIKvIn1XGoWDqUFRFAsjOqggTTYEACICABgQgshpARZP2I2CV7KwVhZatRi2ytKK4iqvdCgKLTKz9vrsw4v4JIDuLFQICIAAC/BKAyP6/9u4/yu6yvhP49w7gbhWoZCZUTcKeopkJaQskwfArYFEWQqLU3Z7TLgmtAiHhUEnxx/pHV/GKqG1WkZoDhp/27BLQ9ReEINDa1QAiCSS0tYZhQm17hEKSmUgFt+fUMHfPN+TizTCTuc/cH8/3x8t/nDPzfZ7P87w+z+T49rn3TnZ7Y2U5EyhCmN0fZEaL8nLj+hGqv+x4vCN1sJA7Nqw2ji9KcK3vqSgf6lSkMJ6zfwILvVyBttDttTkCBHIqIMjmtHGWnU2BIoXZIt3OHuy0HDTkFuBlws38phTpJbhF2kszvfNMdwW83Li73qoRIEDgYAKCrPNBoM0CRQmz9dvZsgTaNh+D3ExXpOBXpL3k5gCVcKFuZ0vYdFsmQCCTAoJsJttiUXkXKFKYrQfaor3cOO9nrB3rL1LwK9Je2tFbc3RewO1s541VIECAgBtZZ4BABIEifKJxI1vRPt04wpHITMkivR92///R8vJzydbDqkmSfgK3/xDomoDb2a5RK0SAAIHXCLiRdSgIdFigiLezXm7c4UPTwemLdnNZtP10sPWm7qCAQNtBXFMTIEBgAgFB1tEg0AWBooXZ/bdghft04y4chaglihb6irafqIdD8bYIeLlxWxhNQoAAgaYEBNmmmDxEoHWBooZZt7Otn41uzFC00Fe0/XTjDKjRHQG3s91xVoUAAQKCrDNAoIsCRQyz9dvZNNAW7W+rdvFodKxU0d4Pu/+8eU9sx06MidslINC2S9I8BAgQGF9AkHUyCHRZoKhhNmVM/yZr+unGlSSpdZlVuXEEinhrWcQ9ObzFFvBy42L31+4IEIgnIMjGs1e5xAJFD7MVt7PRT3cRA18R9xT9oFhAVwTcznaFWRECBEomIMiWrOG2mx2Bov15nrGybmfjnbUiBr4i7ineCVE5loDb2Vjy6hIgUEQBQbaIXbWnXAm4nc1VuzK92CK+HzYFF2IzfewsLlDA7WwgmMcJECAwgYAg62gQyIBAkcNsypveznbz5carF8/60MO9lwxtW1/dWF0+/90bkvOT9OvxWt34bDuOwmTzffyK8+bdNzJ74PE7vviVxnqTrXOytaXGzydbD60myehkz+bp50JsnrplrSECAm2IlmcJECDwWgFB1qkgkBGBoofZeqD914+e8Kt/+3d/t2JoOJnT29u7vad/4YOzRx57847etz9339pPPbF62eIl9a+r1csPH3p0y6Xps7Xe3mdOPvXUL/SObJ69ZWj0zMrw8MxdtYGXTjm///M3VKsvNbaxMUymwfHx5KQknbv+TH3ep3b3vaVS+eGs0YFLb98XehvqJX39gwtP6b85nTudo7HmiWfPvPa2NWtebGa+HZu3rHhqd3Jcuv4FC/7TLT+/794Prx/+tTN///xzL/zq9Z8denWO5fPffc/w9HnTh4ePTPdVr5GuqXGOE0444boZ//bDtzWuZ+W2pz6RfsjWJ6uXv6H+bN22cd8ZOepNL0OIbZrKgzkWSANtf3Lkr5yVfG9vjrdh6QQIEOi6gCDbdXIFCUwsUJYwW7+dXX3urA99v++Sp04fvnUg/e80TF5x7qwP17/+2Opls3+cHJv0793z4tCPN6wa7F2x9fxkQ3Lr8OkDP3lg7ecbn50oyI5305kG3R2z3//dfcG54fZ2+bwZn9uz6OL16ffTcfvrXFtdPn9p/evVi2d9sH7bW6850XyN69/xjxtWPjltxbaG9V+bNHy689h69VvkyeZYlyx4+dYLlv7OY3defU+6/uHT3nfHA9d/ZttkN8NZ/z0UYrPeIetrp8C6ZP4vKknl0P7kiMME2nbKmosAgSILCLJF7q695VKg6GF22YIZn//paRff/t61396a/u3ZGy9Yev7pe77cP16QTYPq3cNzB86Y0/et2simhfUgWw95E70cd7KXFo8NrPX5Gr+f3sLe9shRFz679Y6PpEH2YDUnmi9dx127584Zu/56KB4bZMerMdEcb1pf2ZD+HwLPX1A7/+6e82vp/wnQGGRbfalyzF8eITamvtoxBdJAO+B2NmYL1CZAIEcCgmyOmmWp5RFo+ETjnsawUwSBfe8R/cHuy/r6+7bseuj+Vat+suDt//xHfQv+94aRT8+d23v/yPbti0fPvOT6+u3sN4fPeMsOEBl5AAAgAElEQVRZx41sHty0/aL0++mNZqtBNl3Dtx+pLZs+kAyma0gWXfWpbXdefU/6/Xu/ufOjR7/j6O8MDw0v7D35nBvT283GUDheQGycb+dD96+sLLrqmnS+NIR+Y/cZM9L1b9+0/f3Joou+tLTvsWf+4q6dn557/uKPpXPXezpRjfHmWHnnvXfXb2Ebx+23XZX+HwTJzp3HjC666IZ0HXk6N0JsnrplrZ0QcDvbCVVzEiBQRAFBtohdtafCCNyYLBhN3/tYtDBbb1D9pcGr1t+zIQ1fK5OtPZWGl9sWppFt3MjB/qxR4/uLl58386r0pcwTfchVG5fUtqmE2LZRmqgAAgJtAZpoCwQIdFRAkO0or8kJtC5Q5DCbvv9zz97+F2+4ofp8KtXtTzduvTvdnWGyv82bfjDUyNM/m7enVju81vvrT9/xxWt2dHeFU68mxE7dzshiC3i5cbH7a3cECExdQJCdup2RBLomUOQwOx7iZIGta/AZKVT0gC/EZuSgWUZmBdzOZrY1FkaAQEQBQTYivtIEQgTKGGa7+bdnQ3rRzWeLHuqF2G6eJrXyLuB2Nu8dtH4CBNopIMi2U9NcBDosULYwm3IW/TbyYEdGiO3wL5TpCeRQwO1sDptmyQQIdERAkO0Iq0kJdE4gDbPpByOtSrYW7hONyxzqxu5diO3c75CZCRRBQKAtQhftgQCBVgQE2Vb0jCUQUcDtbFKLyN+x0mW4gfZy4o4dHxOXUMDLjUvYdFsmQGCfgCDrIBDIsUAZw2zarqKGvaLfwqa9E2Jz/A+OpWdWwO1sZltjYQQIdFBAkO0grqkJdEOgrGG2HmjTv7NbhL89K8R247dFDQLFFnA7W+z+2h0BAgcKCLJOBIECCJQ9zI736cZ5CoZ5WutUf13cxE5VzjgCYQJuZ8O8PE2AQH4FBNn89s7KCRwgUOYwW7+dHRto8xAQ87DGVn/VhNhWBY0nEC4g0IabGUGAQL4EBNl89ctqCRxUoOxhth5o6y83znJILOr7fMceUCHWP1oE4grsD7SvX5Vs/UXclahOgACB9goIsu31NBuB6AJl/fM8jfCNITENUll7H22WA3Y7D7AQ205NcxGYusC6ZP6/V5LKYUmSvE6gnbqjkQQIZEtAkM1WP6yGQNsEynY7Ww+vKeDKZGtP+gFQ432vbcBTnEiInSKcYQQItCywP9C+QZhtmdIEBAhkQECQzUATLIFApwTKFmbrjo0BttG2HnA75T3ZvELsZEJ+ToBApwXcznZa2PwECHRLQJDtlrQ6BCIJlDXMNnJn4f2oQmykXwBlCRAYV0CgdTAIEMi7gCCb9w5aP4EmBITZ8ZEmurltgvSAR2Lf9Iaut1PPe09sp2TNS6BzAl5u3DlbMxMg0FkBQbazvmYnkBkBYfaVVhzwvtnRdUlSaf2fwZt6LkuSWu3VXpcx2AqxmflVtxACwQJuZ4PJDCBAIAMCrf8vuAxswhIIEGhOoKyfaNyJ8How8Zt7Lktq+4NtGUKtENvc75+nCGRdQKDNeoesjwCBRgFB1nkgUEKBstzOvvre2DbdvE7lqKSh9tLa4/s+RXkq47M+RojNeoesj0C4gJcbh5sZQYBA9wUE2e6bq0ggEwJFD7P7PlxpdF2lHS8dbrVh9Rvaot3OCrGtngzjCWRXwO1sdntjZQQIvCIgyDoJBEosUNQwm6UQ23i8inQ7K8SW+B8OWy+VgNvZUrXbZgnkSkCQzVW7LJZA+wWKFmazGmLTzhUlyAqx7f89NCOBLAu4nc1yd6yNQHkFBNny9t7OCbwqUKQwm+UgW4QwK8T6h4NAeQU6FWjd+pb3TNk5gVYEBNlW9IwlUCCBIoTZrIfYvAdZIbZAv/C2QqAFgXYEz4ZQnK7kdbWk9vNKUjls/7JetyrZ+osWlmgoAQIlEBBkS9BkWyTQrEDe/zyPINtsp8OfE2LDzYwgUGSBVm5nJwvCk/28yK72RoBA8wKCbPNWniRQGoE8385mPczm8X2yQmxpfvVtlECwQGjobOb5Zp4JXqgBBAgUTkCQLVxLbYhAewTyGmazHGSF2PacTbMQIJAtgZDb2WZDarPPZUvCaggQ6KaAINtNbbUI5Ewgz2G2kiSVlaPrkiz8Hdm07UJszg6/5RIgECzQTKBtNqA2+1zwIg0gQKAwAoJsYVppIwQ6I5DXMJtqZOF2Ng2wtVotWZls7akkSa0zXWr/rF5O3H5TMxIg8IrAZCF1sp9zJECAQCogyDoHBAhMKpD3MJvezqab7OYNbV4DbOokxE76K+EBAgRaEDjYzW0zt7otlDaUAIECCQiyBWqmrRDopEDeP9H4lVuABaOdCrU39VyWJLVfXrjm7Qa2fnaE2E7+FpmbAIFGgTF/gqf+I396xzEhQKApAUG2KSYPESDQEHRGVyVbD0ly9DLZ8brXGGrH+/nY29uxQXXsmLwG18Z9CLF+zwkQiCHgpcQx1NUkkH8BQTb/PbQDAl0XyPNLjZvFGht0ixBUD7Z3IbbZk+E5AgRCBSa4eQ2Zxi1tiJZnCZREQJAtSaNtk0C7BcoQZtttltX5hNisdsa6CJRDwI1sOfpslwTaLSDItlvUfARKJCDM5r/ZQmz+e2gHBPIuIMjmvYPWTyCOgCAbx11VAoUREGbz20ohNr+9s3ICRRIQZIvUTXsh0D0BQbZ71ioRKKyAMJu/1gqx+euZFRMoqoAgW9TO2heBzgoIsp31NTuB0gjU/zxP0T8UqQgNFWKL0EV7IFAcAUG2OL20EwLdFBBku6mtFoESCKSf9pv+eZ5Kzv88T1FbJcQWtbP2RSCfAg2faOyTifPZQqsmEE1AkI1GrzCB4goIs9nsrRCbzb5YFYGyCjTexAq0ZT0F9k1g6gKC7NTtjCRA4CACwmy2jocQm61+WA2BsgtM9HJiLzMu+8mwfwLNCwiyzVt5kgCBQAFhNhCsQ48LsR2CNS0BAsECzdy8CrPBrAYQKKWAIFvKtts0ge4JCLPdsx6vkhAb1191AgR+KRASUJsJvGwJECi3gCBb7v7bPYGuCKRhtpIkFZ9o3BXuV4sIsd31Vo1AmQUagmfK8JoPbgoJsY2OUx1X5l7YO4GyCAiyZem0fRLIgEBWb2dXL571oYd7Lxnatr66sbp8/rs3JOcn6dfdIutETSG2W91Th0C5BSa7OZ3s583oCbPNKHmGQPkEBNny9dyOCUQVCA2z1erlhw89uuXSoeFkTm9v7/ae/oUPzh557M07et/+3H1rP/XE6mWLl9S/bny21tv7zMmnnvqF3pHNs7cMjZ5ZGR6euas28NKJZ8+89rY1a15sRGgMsh+/4rx5jycnJenc9Wc+tnrZ7Me//9TK4UrlyL7+0+4+pX/vg/U1pXVOOOGE69I507EHq1X/+cjIyNykr3/w+ONn3pKOS4PsPcPT500fHj6yvsZjXv9SbcfmLSue2p0cN16N+hxz+kaeHRwceVfSf9p3H7/ji19NkqQmxEY94ooTKLzAZLevdYB2BtB2zlX4BtkggZIICLIlabRtEsiSQEiYXT5vxuf2LLp4fRosrzh31oe/33fJU6cP3zqQ/nd6a1r/Xvp1Gjh/nByb9O/d8+LQjzesGuxdsfX8ZENy6/DpAz95YO21qxfP+mD95nWiIDve7WgadL9f+y8/O/mte793yJ5Djkim705GKm97Ka2z4x83rHxy2opt9dvcg9VK567/vLp8/tKJvk5vhJf0Dj1V38tENZbPm/E/h0973x2nTn9h6NFbtnz+jcve+cnfXvPXzzyfbD20miSjWeq5tRAgkH+BkNvVTgTPTsyZ/67YAYHyCgiy5e29nROIKtBsmG0MsvWQOVGQTQPnXbvnzjljTt+3aiObFtaDbP2lwhO9hHeylxanN70jI3tmj+x4+rcf+lFyzm/+5s4f/WjX3CMb64x9WfJ4tRq/l97O3vbIURc+u/WOj6Shduwa0z3ePTx34GA1UpvGIPveZ2qXCrFRj7XiBAon0Ozta+E2bkMECGReQJDNfIsskEBxBZoJs2ngu+8Huy/r6+/bsuuh+1clZ1avXjpt87N/cdfOT8+dO/2Bke3bF4+eecn1aZBMA+k3dp8x46zjRjYPbtp+Ufr99Ea21SC7+twFK+4a7lt45nHJd558MDl7YO6Pnt20+8wjX62z6KIbtt159T2NQXWiIHvrg8nlv3HG0d8Y3jT8n3vfe86aB67/zLbxxqVB9pvDZ7wlrbF90/b3J4su+tLYGo1B9k3VzT/b8tF3zbxtzZp/Ke6JsTMCBLolEHL72q01qUOAAIFGAUHWeSBAIKpAM2G2vsDGlxFHXfQUi3fiQ53SpYQYTnHphhEgUAIBt68laLItEiiQgCBboGbaCoG8CjT753nS98Du2dv/4g03VJ/P416rl1/+pl3J0Uk71y/E5vEkWDOBbAm4fc1WP6yGAIHmBATZ5pw8RYBAFwSEsjBkXmFeniZA4JcCbl+dBgIE8i4gyOa9g9ZPoGACwllzDeXUnJOnCBAQXp0BAgSKKSDIFrOvdkUg1wJC2sHbxyfXx9viCXRdwEuHu06uIAECXRAQZLuArAQBAuECwtr4ZlzCz5IRBMoosC6Z/4tKUjl0/95ftyrZ+osyOtgzAQLFFRBki9tbOyOQewGh7cAW8sj9kbYBAh0XqAfY/uSIw85Kvre34wUVIECAQCQBQTYSvLIECDQn0OwnGjc3W36fEmLz2zsrJ9BpgcbbVwG209rmJ0AgKwKCbFY6YR0ECBxUoMxBrsx792tBgMDEAm5fnQ4CBMosIMiWufv2TiBnAmUMdGXcc86OpeUS6KqA29eucitGgECGBQTZDDfH0ggQeK1AmYJdmfbqrBMgcHABt69OCAECBA4UEGSdCAIEcidQhoBXhj3m7uBZMIEuC3Tj9vWqCxcs3Vh7T2Xb7Z+4N6lUas1usXrlkhPv3T174LHZR33tqsF7ztt4SPgczdYa+9wHzpn1wc29f/j0YwOH3Vsd2rh4Q+XdPdtmJ99OqtXRqcz5J1cuOfGvdh878Njsvq9NdY6p1DWGAIHWBATZ1vyMJkAgkkCRg16R9xbpuChLIFcC3bx9TYPsvcPT503fvftXd9UGXjru9P4vrF9b/Vm1evnhQ1seu2RoV+24Wt/soTmzB25Jv59C7vvZPRs+ceeu6Wf+1/Pe+b7j/9/33rphojl+8NglQyP75zhl4JbZL2w59tHB0TOT4eGZu0b7f35Avf3P9vb2DiZvW/DgA9d/5okkSfaF63019/28d8bo6A9n1fovuvOJOYdu/JMXthz/xMsLKvetvfpvqtU/esMrz0xc760nzbruazf92b/WD0Q6746NG666Y+f0d7zruOlfOWT2SZseuP7TT6y+YOm5T007cVf6dZI0H/BzddAslkDOBQTZnDfQ8gmUWaCIga+IeyrzGbV3As0KdOP2dby1pEH2y8OnDPzklOnXNd6sfuDcY67c0vve5+cd+e+P/8eXts3/5sjCGekz9RvLq/7bgqVffuGX4xq/rt/OLl8w689eOPnCr977pT/dVl120nlf3nPynAuP2rLj9p8unP3Pp0y/7gOP3PrH9ZvV5Rtu+dP6sx84Z9aV9e/X66W3sP80+w82bbz+00984JxjXv15441sOt+W3vc8P+/Il/et+a6RhTNerXfErj+/4mebr3h02h/8Q3qT23jzWl120pJ0bUtrGyuPTbtwKP35FT+4bfV4zzbbT88RINB5AUG288YqECDQQYEi/XkeIbaDB8XUBDIqcGMy/xdJUjk01p/NaXxp8VUXnLSkMYTuOPqM5982rTLY0zNy+PDowEv33/Hn99VvJ8cG2fq4sXO8GmSvXHLCLQ+9cfnF/Tse3NiztJa+FLgxhDYG2TT0jn258PL5M9e8Mtdnt1WXvf3Vn4+dY8fRpz//tmmHvLrmUyoP93w7WZJsmX3ovnrfrizuSb8WZDP6C2FZBAIEBNkALI8SIJBdgbyHwLyvP7snw8oIZE+gHl7TlT2XHHFYNfne3lirnCjIVj+49ISNX9/10d4zev/v7gd3v6vv/HM+95df+tNtr77U98olJ97y9V3XHLf0ndVFP//rX7t7//tsG4Ns4xwjO0ZOmvb2s28+/cW/etO+Z8cE2eoLW47f+PCuVUmS9Izu3Dmrdvr71qUvHa4HzvR9rH/58MsX9M5Odux++C9X9Jz20c8+ftyv3NMYZNOXGf/V/9n936e9Y9p30zX3vvvsz5/687/+tftr51UOFmTTuf/X15+/5jcWTb/7yUdG3jtnzrTv7BkcPPvl0/7wxsY1xOqRugQIjC8gyDoZBAgURiCvYTCv6y7MwbERAl0QyFJ47cJ2g0usvmDJ4lfek/qZJ5YtnvU/dhx10d8+NtBzwEuAgyc1gACBQgsIsoVur80RKJ9A3kJh3tZbvhNlxwRaE6gH2Ng3r63tovOj0w9d2vMPL544Mjp6xN43HvMPX73+szvqt7+dr64CAQJ5FBBk89g1ayZA4KACeQmHeVmn40aAQJiA29cwL08TIEBgKgKC7FTUjCFAIPMCWQ+JWV9f5htsgQQyKOD2NYNNsSQCBAorIMgWtrU2RoBAVj/RWIh1NgkUR8Dta3F6aScECORLQJDNV7+slgCBKQiMDY4xg2TM2lOgM4QAgQkE3L46GgQIEIgrIMjG9VedAIEuCTQGyFhhMlbdLhErQ6DwAm5fC99iGyRAIEcCgmyOmmWpBAi0JhAzzAqxrfXOaAIxBdy+xtRXmwABAuMLCLJOBgEChRaY6GXFNyYLXl6VbD2kkiS1TgMIsZ0WNj+B9gu4fW2/qRkJECDQTgFBtp2a5iJAIJMC9Q99She3MtnaUw+x3QizQmwmj4RFEZhQwO2rw0GAAIF8CAiy+eiTVRIg0CaBxlBbD7adupUVYtvUNNMQ6LCA29cOA5ueAAECHRAQZDuAakoCBPIhcLA/zzP2FrdTYTcfUlZJoJgCbl+L2Ve7IkCgHAKCbDn6bJcECIwRGHszOxZo5ei6JKm88k/kTT2XJUlt4rfSpi9XFnQdMQL5EHD7mo8+WSUBAgQmExBkJxPycwIECiHwmpcUNwTVVjc4NugKtq2KGk+gvQLCa3s9zUaAAIEsCAiyWeiCNRAg0DGBV18+3MbgOtlib+65LKnVavs+WMpN7WRafk6gcwLrkvl7K0nlkOeSIw6rJt/b27lKZiZAgACBbgsIst0WV48Aga4IxAiwYzcm0Hal1YoQOECgHl7Tbx6VHHvo7yVfexkRAQIECBRPQJAtXk/tiEDpBfZ9WvDoukr9Pa6xQdJAe2ntcbezsRuhfqEF6gFWeC10m22OAAECrwoIsg4DAQKFEshaiK3jCrOFOmY2kxEBt68ZaYRlECBAIIKAIBsBXUkCBDojkNUQK8x2pt9mLa+A29fy9t7OCRAgUBcQZJ0FAgQKIyDIFqaVNkLgNQJuXx0KAgQIEGgUEGSdBwIECiGQ9RDrVrYQx8wmIgi4fY2AriQBAgRyICDI5qBJlkiAQHMCWQ+z3ifbXB89RcDtqzNAgAABApMJCLKTCfk5AQK5ERBkc9MqCyUwroDbVweDAAECBJoVEGSblfIcAQK5EMhqmHUbm4vjY5ERBNy+RkBXkgABAgUQEGQL0ERbIEDgQIGshVkh1gkl8FoBt69OBQECBAi0IiDItqJnLAECmRVIw2wlSSorR9clSSXOP3VpgK3VasnKZGtPJUlqmcWyMAJdEnD72iVoZQgQIFACgTj/664EsLZIgEA2BOqBNl1NN0JtPbzuqyfAZuMQWEVUAeE1Kr/iBAgQKKyAIFvY1toYAQJjBToVam/quSxJaq9cuAqvzh2BVwS8dNhJIECAAIFOCgiyndQ1NwECmRVoDLWtLlJ4bVXQ+KIIuH0tSiftgwABAtkXEGSz3yMrJECAAAECmRZw+5rp9lgcAQIECikgyBayrTZFgAABAgQ6K+D2tbO+ZidAgACBgwsIsk4IAQIECBAg0LSA29emqTxIgAABAh0UEGQ7iGtqAgQIECBQBAG3r0Xooj0QIECgWAKCbLH6aTcECBAgQKBtAm5f20ZpIgIECBBos4Ag22ZQ0xEgQIAAgTwLuH3Nc/esnQABAuUREGTL02s7JUCAAAECEwq4fXU4CBAgQCBPAoJsnrplrQQIECBAoI0Cbl/biGkqAgQIEOiqgCDbVW7FCBAgQIBAfAG3r/F7YAUECBAg0JqAINuan9EECBAgQCAXAm5fc9EmiyRAgACBJgUE2SahPEaAAAECBPImILzmrWPWS4AAAQLNCgiyzUp5jgABAgQI5ETAS4dz0ijLJECAAIEpCwiyU6YzkACBvAqsXjzrQw/3XjK0bX11Y3X5/HdvSM5P0q+7sZ/J6jWurRvrUaM4Am5fi9NLOyFAgACByQUE2cmNPEGAQBcFqtXLDx96dMulQ8PJnN7e3u09/QsfnD3y2Jt39L79ufvWfuqJ1csWL6l/3fhsrbf3mZNPPfULvSObZ28ZGj2zMjw8c1dt4KUTz5557W1r1rzYuIXGsPjxK86b93hyUpLOXX8m/d54c4y3trFrqq/v5N6RHTs2b1nx1O7kuKSvf/D442fekq5jvHrpvOmzg7v6ZlQqP5w1OvuS9dvuvPqexr02fj3e+o55/Uu1er26W+OeuthCpboscGOy4OUkSXqOSo499PeSr6Vf+w8BAgQIECi8gCBb+BbbIIF8CSyfN+NzexZdvD4NYVecO+vD3++75KnTh28dSP87vTWtfy/9+mOrl83+cXJs0r93z4tDP96warB3xdbzkw3JrcOnD/zkgbXXrl4864P1m9eJgux4N6Tp98abo3FtjWF4vK/nDN581k9Pu/j2dB+N81WXz1869gY4Hb9j9vu/uy8UN9wWT/T1eOtL642c8r71D1z/mW1udfN15qey2np4Tcc+l2w9pJoko1OZxxgCBAgQIJBXAUE2r52zbgIFFWgMi/WQOVGQTUPt3cNzB86Y0/et2simhfUgWw+KE72Md7KXFjeOa/x6vLWlgXqyIJveoN72yFEXPrv1jo+MF2RD5h37cuj6+hqD7GQvXy7o0SnFtuoBVngtRbttkgABAgQOIiDIOh4ECGRKIA199/1g92V9/X1bdj10/6rkzOrVS6dtfvYv7tr56blzpz8wsn374tEzL7m+fjv7zeEz3nLWcSObBzdtvyj9fnoj26kgu39tq5IkqSQ7dx4zuuiiG9KXAKffP2B9iy66YWnfY8/c+82dHz36HUd/Z3hoeGHvyefcmN6Wjhcy0/HffqS2bPpAMrjzoftXVhZddc1E86bfHy9op0b3/WD3a9aWqeZazJQE3L5Oic0gAgQIECi4gCBb8AbbHoE8CzS+jDgL+2h8n+ry82Ze9eS0Fdu69SFRk+0/y2ubbO1+Pr6A21cngwABAgQITCwgyDodBAhkViB9D+yevf0v3nBD9fksLDL9UKaRp382b0+tdnit99efvuOL1+zIwrrSNWR5bVkxysM63L7moUvWSIAAAQJZEBBks9AFayBAgACBUgu4fS11+22eAAECBKYgIMhOAc0QAgQIECDQqoDb11YFjSdAgACBMgsIsmXuvr0TIECAQNcF3L52nVxBAgQIECiggCBbwKbaEgECBAhkS8Dta7b6YTUECBAgkH8BQTb/PbQDAgQIEMiggPCawaZYEgECBAgURkCQLUwrbYQAAQIEsiDgpcNZ6II1ECBAgEDRBQTZonfY/ggQIECg4wJuXztOrAABAgQIEDhAQJB1IAgQIECAwBQF3L5OEc4wAgQIECDQooAg2yKg4QQIECBQLgG3r+Xqt90SIECAQDYFBNls9sWqCBAgQCBjAm5fM9YQyyFAgACBUgsIsqVuv80TIECAwMEE3L46HwQIECBAIJsCgmw2+2JVBAgQIBBRwO1rRHylCRAgQIBAEwKCbBNIHiFAgACB4gu4fS1+j+2QAAECBIojIMgWp5d2QoAAAQJTEHD7OgU0QwgQIECAQGQBQTZyA5QnQIAAge4LuH3tvrmKBAgQIECgnQKCbDs1zUWAAAECmRZw+5rp9lgcAQIECBBoWkCQbZrKgwQIECCQRwG3r3nsmjUTIECAAIGDCwiyTggBAgQIFFLA7Wsh22pTBAgQIEBgn4Ag6yAQIECAQGEE3L4WppU2QoAAAQIEDiogyDogBAgQIJBrAeE11+2zeAIECBAgMCUBQXZKbAYRIECAQGwBLx2O3QH1CRAgQIBAPAFBNp69ygQIECAQKOD2NRDM4wQIECBAoKACgmxBG2tbBAgQKJKA29ciddNeCBAgQIBA6wKCbOuGZiBAgACBDgi4fe0AqikJECBAgEBBBATZgjTSNggQIFAUAbevRemkfRAgQIAAgc4JCLKdszUzAQIECDQp4Pa1SSiPESBAgAABAvsEBFkHgQABAgSiCbh9jUavMAECBAgQyLWAIJvr9lk8AQIE8ifg9jV/PbNiAgQIECCQNQFBNmsdsR4CBAgUVMDta0Eba1sECBAgQCCCgCAbAV1JAgQIlEXA7WtZOm2fBAgQIECguwKCbHe9VSNAgEApBNy+lqLNNkmAAAECBKIJCLLR6BUmQIBAsQTcvharn3ZDgAABAgSyLCDIZrk71kaAAIEcCLh9zUGTLJEAAQIECBRMQJAtWENthwABAt0QcPvaDWU1CBAgQIAAgYkEBFlngwABAgSaEhBem2LyEAECBAgQINAFAUG2C8hKECBAIM8CXjqc5+5ZOwECBAgQKKaAIFvMvtoVAQIEWhJw+9oSn8EECBAgQIBAhwUE2Q4Dm54AAQJ5EnD7mqduWSsBAgQIECivgCBb3t7bOQECBPYJuH11ELopsC6Zv7eSVA4ZW/Oo5NhDfy/52svdXItaBAgQIJBfAUE2v72zcgIECLQk4Pa1JT6DpyCQhthpyVv/w3iB9WA/m0IpQwgQIECg4AKCbMEbbDF2DC4AACAASURBVHsECBBoFHD76jzEEmgmqDbzTKz1q0uAAAEC2RIQZLPVD6shQIBARwTcvnaE1aQBAs2E1GaeCSjpUQIECBAosIAgW+Dm2hoBAuUWcPta7v5nbffNhNRmnsnavqyHAAECBOIICLJx3FUlQIBAxwTcvnaM1sQtCDQTUpt5poUlGEqAAAECBRIQZAvUTFshQKD4AuuSBaOrkq2HVJKk1rjb9PuVJNn3b/pzydZDqkkyWnwNO8ybgA97ylvHrJcAAQLZFRBks9sbKyNAgMABAuOF2HqAXZls7RkbbvERyKKAP7+Txa5YEwECBPInIMjmr2dWTIBACQUaQ2zj7asAW8LDUJAtexlxQRppGwQIEIgkIMhGgleWAAECzQg03rim731NXz4svDYj55ksCEx0+9rs2o5Kjj10vL852+x4zxEgQIBAcQUE2eL21s4IEMi5QOPNa7qVxgDrJcU5b67lJ25kHQICBAgQaEVAkG1Fz1gCBAolMDY4jre5bt2GTraWbq2jUA22mUwJCLKZaofFECBAIHcCgmzuWmbBBAi0KjBRSFw5ui5JKgf/Z/GmnsuSpHbABwbvW45g2WpXjC+bgCBbto7bLwECBNorIMi219NsBAhkVOCAD0hqIrCGbmNswBVsQwU9XzYBQbZsHbdfAgQItFdAkG2vp9kIEMiYwKvvJe1AeD3YVm/uuSyp1WpuajN2HiwnOwKCbHZ6YSUECBDIo4Agm8euWTMBApMKxAqwYxeWBtpLa4/7G6+TdswDnRBo9VODQ9cU8inD9bWFjAldj+cJECBAoLgCgmxxe2tnBEorsO9vro6uq0z2ftduAbmd7ZZ0duukfzopSZKebq8wqyGx8TbWzWy3T4V6BAgQKIaAIFuMPtoFAQL7BbIWYhsb43Y2/jGNFSifS7YeUk2S0fgCcVcw0S2sMBu3L6oTIEAgjwKCbB67Zs0ECIwrkOUQmy5YkH1t27odLAXKeP94TBZWvdQ4Xm9UJkCAQB4FBNk8ds2aCRDIZZDNepjtdqhMPQTLcvwyTxZiGxVCni2Hnl0SIECAwHgCgqxzQYBAYQSyfiMbGmQn+nu3nWqYUNkp2fLOO9VbVmG2vGfGzgkQINCsgCDbrJTnCBDIvEDWg6yXFmf+CFlgGwVaDaOtjm/jVkxFgAABAhkUEGQz2BRLIkBg6gJZDrOC7NT7amS+BNoVQqd6o5svLaslQIAAgakICLJTUTOGAIHMCmQ1yAqxmT0yFtZmgXaF2MZldWLONm/bdAQIECDQZQFBtsvgyhEg0HmB+ntLV46uS2L/LVl/Q7bz/VaBAAECBAgQKJ+AIFu+ntsxgdIIxA60bmFLc9RslAABAgQIEOiygCDbZXDlCBDovkDjp/92+pa2fgOb7nJlsrWnkiS17u9YRQIECBAgQIBAsQUE2WL31+4IEBgjMPZP2rQabG/quSxJar/MqsKrI0eAAAECBAgQ6LyAINt5YxUIEMiwQKt/q1VwzXBzLY0AAQIECBAorIAgW9jW2hgBAgQIECBAgAABAgSKKSDIFrOvdkWAAAECBAgQIECAAIHCCgiyhW2tjREgQIAAAQIECBAgQKCYAoJsMftqVwQIECBAgAABAgQIECisgCBb2NbaGAECBAgQIECAAAECBIopIMgWs692RYAAAQIECBAgQIAAgcIKCLKFba2NESBAgAABAgQIECBAoJgCgmwx+2pXBAgQIECAAAECBAgQKKyAIFvY1toYAQIECBDIv8AnL1yw9O7aeyrb1n/i3iSp1PK/IzsgQIAAgXYICLLtUDQHAQIECBAgkFSvXHLio4OjZw4PD/9G0tc/OKdv5NnBwZF3JrNP3fT4nWu/Uq1e/oYdm7eseGp3clytt/eZE0444brb1qx5cfl551388m/91v1fWbPmX65cft55u3oXPH3HF6/ZkZKmc25+eUHlvrWf+pvqlUtOSOdPdu+etas28NJxp/d/Yf3a6s/QEyBAgED5BATZ8vXcjgkQIECAQEcE0tvTW3afNucnD3zx2mULZq0ZOeUP7zx1+gtDj9625XNH/O4Znxp4eefrf5wcm/Tv3fPijn/csPLJN178xLY7r974yQsXLEnHXXDCr9z091/5+48f9TtvvWb92rX7AmrjjexVF5605MvDpw/85P5p131g8a1//MhRFz297c5PbnRT25F2mpQAAQKZFhBkM90eiyNAgAABAvkR+GXorN67bMHM1wTZNz/59d+/a/fcOYsGeu+q/PTBk+pBNr2p3bxxy8d759R2bK+95/lt66v3Jkmy72XEY4Psxv0vM05Dbf1rQTY/Z8RKCRAg0C4BQbZdkuYhQCAzAtXl89+9ITk/2ba+urGZRYU+38yc6TOrF8/60MO9lww1u45m5/UcgawKNBNkv7H7jBm/PWd4y5MPPvm+ZNFFX0pvZNPQmo79xKbeK5e/97TfbXy5sCCb1W5bFwECBOIKCLJx/VUnQKADAh+/4rx5jycnJfet/dQT6ddbhkbPrAwPz0zfU3fi2TOvTd+T11g2DbL3DE+fN314+Mj6M8e8/qXa0KNbLh0aTuak7/VbeEr/zTdUqy9Vq5cfXv9+43v86vOlP0/fAzi4q29GpfLDWaMDl96eBtn699P3BqbzHX/8zFtm/NsP3zbZ2jrAY0oCmRNIfz9+uuOxpQ8Pn3rE1gf+/FY3rJlrkQURIEAgcwKCbOZaYkEECLQq0HjDmn59a/qeugfWXrt68awPjndD2vhMdfn8pelt7pzBm8/66WkX356G4caff2z1srcd8B6/aSu2Nd64prewO2a//7vpuMYb2eXzZnxuz6KL1zfOd0nf95+abG2tWhhPIA8CH1u9bPY/7el90+23r324/pLiPKzbGgkQIEAgnoAgG89eZQIEOiQwNsjWX2Y80UuIx3u+Mcimt7q3PXLUhc9uveMjaRhO3+N3xpy+b9VGNi0c7F2xtTHIjg2s9dqN36/Pd+mcwe9OtrYOEZmWAAECBAgQIJBrAUE21+2zeAIExhNoR5BdOm3zs/d+c+dHj37H0d8ZHhpe2HvyOTc+cP1ntqW3rOl7/M46bmTz4KbtF40uuuiGbXdefU99HWlI/fYjtWXTB5LBnQ/dv7Ky6Kpr0p+n3x8736kv3P8WQdYZJk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fVOkRQAAAiRJREFU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QQZCPiK02AAAECBAgQIECAAAEC4QKCbLiZEQQIECBAgAABAgQIECAQUUCQjYivNAECBAgQIECAAAECBAiECwiy4WZGECBAgAABAgQIECBAgEBEAUE2Ir7SBAgQIECAAAECBAgQIBAuIMiGmxlBgAABAgQIECBAgAABAhEFBNmI+EoTIECAAAECBAgQIECAQLiAIBtuZgQBAgQIECBAgAABAgQIRBT4//U8CCJFJkqRAAAAAElFTkSuQmCC"/>
          <p:cNvSpPr>
            <a:spLocks noChangeAspect="1" noChangeArrowheads="1"/>
          </p:cNvSpPr>
          <p:nvPr/>
        </p:nvSpPr>
        <p:spPr bwMode="auto">
          <a:xfrm>
            <a:off x="133350" y="-2979738"/>
            <a:ext cx="5120695" cy="67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3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 txBox="1"/>
          <p:nvPr/>
        </p:nvSpPr>
        <p:spPr>
          <a:xfrm>
            <a:off x="663089" y="891471"/>
            <a:ext cx="6364278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KẾT LUẬN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11</a:t>
            </a: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/12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814448" y="2434233"/>
            <a:ext cx="2356345" cy="1849165"/>
            <a:chOff x="814448" y="2434233"/>
            <a:chExt cx="2356345" cy="1849165"/>
          </a:xfrm>
        </p:grpSpPr>
        <p:pic>
          <p:nvPicPr>
            <p:cNvPr id="14" name="Google Shape;379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7983" y="2434233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380;p16"/>
            <p:cNvSpPr txBox="1"/>
            <p:nvPr/>
          </p:nvSpPr>
          <p:spPr>
            <a:xfrm>
              <a:off x="814448" y="3740422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73209" y="2617853"/>
            <a:ext cx="2356345" cy="1665545"/>
            <a:chOff x="5973209" y="2617853"/>
            <a:chExt cx="2356345" cy="1665545"/>
          </a:xfrm>
        </p:grpSpPr>
        <p:pic>
          <p:nvPicPr>
            <p:cNvPr id="13" name="Google Shape;378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30991" y="2617853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381;p16"/>
            <p:cNvSpPr txBox="1"/>
            <p:nvPr/>
          </p:nvSpPr>
          <p:spPr>
            <a:xfrm>
              <a:off x="5973209" y="3740422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Phân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tích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đặc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tả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Website</a:t>
              </a:r>
              <a:endParaRPr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93827" y="2301202"/>
            <a:ext cx="2356345" cy="1982196"/>
            <a:chOff x="3393827" y="2301202"/>
            <a:chExt cx="2356345" cy="1982196"/>
          </a:xfrm>
        </p:grpSpPr>
        <p:pic>
          <p:nvPicPr>
            <p:cNvPr id="17" name="Google Shape;38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7764" y="2301202"/>
              <a:ext cx="1363327" cy="1363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384;p16"/>
            <p:cNvSpPr txBox="1"/>
            <p:nvPr/>
          </p:nvSpPr>
          <p:spPr>
            <a:xfrm>
              <a:off x="3393827" y="3740422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Sử dụng công cụ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85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>
            <a:spLocks noGrp="1"/>
          </p:cNvSpPr>
          <p:nvPr>
            <p:ph type="ctrTitle"/>
          </p:nvPr>
        </p:nvSpPr>
        <p:spPr>
          <a:xfrm>
            <a:off x="2175900" y="28073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4400"/>
              <a:t>XIN CẢM ƠN!</a:t>
            </a:r>
            <a:endParaRPr sz="4400"/>
          </a:p>
        </p:txBody>
      </p:sp>
      <p:cxnSp>
        <p:nvCxnSpPr>
          <p:cNvPr id="404" name="Google Shape;404;p18"/>
          <p:cNvCxnSpPr/>
          <p:nvPr/>
        </p:nvCxnSpPr>
        <p:spPr>
          <a:xfrm>
            <a:off x="3190500" y="3422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405" name="Google Shape;405;p18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12/12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/>
          <p:nvPr/>
        </p:nvSpPr>
        <p:spPr>
          <a:xfrm>
            <a:off x="436935" y="450091"/>
            <a:ext cx="7946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</a:t>
            </a:r>
            <a:r>
              <a:rPr lang="en-US" sz="3200" dirty="0" smtClean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TÀI VÀ MÔ HÌNH</a:t>
            </a:r>
            <a:endParaRPr dirty="0"/>
          </a:p>
        </p:txBody>
      </p:sp>
      <p:sp>
        <p:nvSpPr>
          <p:cNvPr id="178" name="Google Shape;178;p2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02/12</a:t>
            </a:r>
            <a:endParaRPr dirty="0"/>
          </a:p>
        </p:txBody>
      </p:sp>
      <p:grpSp>
        <p:nvGrpSpPr>
          <p:cNvPr id="179" name="Google Shape;179;p2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80" name="Google Shape;18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938500" y="3866993"/>
              <a:ext cx="4572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MỤC TIÊU</a:t>
              </a: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3911" y="4084766"/>
            <a:ext cx="1883634" cy="1952122"/>
            <a:chOff x="1137024" y="2121988"/>
            <a:chExt cx="1883634" cy="1952122"/>
          </a:xfrm>
        </p:grpSpPr>
        <p:sp>
          <p:nvSpPr>
            <p:cNvPr id="21" name="Google Shape;173;p2"/>
            <p:cNvSpPr txBox="1"/>
            <p:nvPr/>
          </p:nvSpPr>
          <p:spPr>
            <a:xfrm>
              <a:off x="1137024" y="3531134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Thiếu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hiểu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biết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về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CNTT</a:t>
              </a:r>
              <a:endParaRPr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71347" y="2121988"/>
              <a:ext cx="1549311" cy="1446550"/>
              <a:chOff x="1471347" y="2121988"/>
              <a:chExt cx="1549311" cy="1446550"/>
            </a:xfrm>
          </p:grpSpPr>
          <p:pic>
            <p:nvPicPr>
              <p:cNvPr id="19" name="Google Shape;191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71347" y="2121988"/>
                <a:ext cx="1209274" cy="12092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 rot="993600">
                <a:off x="2207615" y="2121988"/>
                <a:ext cx="81304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00" dirty="0" smtClean="0">
                    <a:solidFill>
                      <a:srgbClr val="FF0000"/>
                    </a:solidFill>
                  </a:rPr>
                  <a:t>?</a:t>
                </a:r>
                <a:endParaRPr lang="en-US" sz="8800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7" name="Straight Arrow Connector 6"/>
          <p:cNvCxnSpPr/>
          <p:nvPr/>
        </p:nvCxnSpPr>
        <p:spPr>
          <a:xfrm>
            <a:off x="2621730" y="480804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59870" y="4188359"/>
            <a:ext cx="3126773" cy="2032188"/>
            <a:chOff x="3227373" y="2395648"/>
            <a:chExt cx="3126773" cy="2032188"/>
          </a:xfrm>
        </p:grpSpPr>
        <p:sp>
          <p:nvSpPr>
            <p:cNvPr id="173" name="Google Shape;173;p2"/>
            <p:cNvSpPr txBox="1"/>
            <p:nvPr/>
          </p:nvSpPr>
          <p:spPr>
            <a:xfrm>
              <a:off x="3227373" y="3884860"/>
              <a:ext cx="3126773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Người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khảo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sát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không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hiểu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về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của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dirty="0"/>
            </a:p>
          </p:txBody>
        </p:sp>
        <p:pic>
          <p:nvPicPr>
            <p:cNvPr id="1026" name="Picture 2" descr="Nhu cầu khách hàng là gì? Cách xác định nhu cầu của khách hà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94" y="2395648"/>
              <a:ext cx="1625670" cy="123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/>
          <p:cNvCxnSpPr/>
          <p:nvPr/>
        </p:nvCxnSpPr>
        <p:spPr>
          <a:xfrm>
            <a:off x="5705773" y="484468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872903" y="4188359"/>
            <a:ext cx="1762152" cy="1848529"/>
            <a:chOff x="6594922" y="2438605"/>
            <a:chExt cx="1762152" cy="1848529"/>
          </a:xfrm>
        </p:grpSpPr>
        <p:sp>
          <p:nvSpPr>
            <p:cNvPr id="175" name="Google Shape;175;p2"/>
            <p:cNvSpPr txBox="1"/>
            <p:nvPr/>
          </p:nvSpPr>
          <p:spPr>
            <a:xfrm>
              <a:off x="6594922" y="3744158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hải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chọn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hình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xoắn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ốc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dirty="0"/>
            </a:p>
          </p:txBody>
        </p:sp>
        <p:pic>
          <p:nvPicPr>
            <p:cNvPr id="1028" name="Picture 4" descr="Các qui trình phát triển phần mềm – Code for foo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7" y="2438605"/>
              <a:ext cx="1245084" cy="123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oogle Shape;171;p2"/>
          <p:cNvGrpSpPr/>
          <p:nvPr/>
        </p:nvGrpSpPr>
        <p:grpSpPr>
          <a:xfrm>
            <a:off x="3687609" y="1513184"/>
            <a:ext cx="1762152" cy="1868172"/>
            <a:chOff x="3846474" y="1560828"/>
            <a:chExt cx="1762152" cy="1868172"/>
          </a:xfrm>
        </p:grpSpPr>
        <p:pic>
          <p:nvPicPr>
            <p:cNvPr id="43" name="Google Shape;172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99314" y="1560828"/>
              <a:ext cx="1256473" cy="125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173;p2"/>
            <p:cNvSpPr txBox="1"/>
            <p:nvPr/>
          </p:nvSpPr>
          <p:spPr>
            <a:xfrm>
              <a:off x="3846474" y="2886024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Cạnh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tranh</a:t>
              </a:r>
              <a:endParaRPr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845" y="1310701"/>
            <a:ext cx="2453899" cy="1984404"/>
            <a:chOff x="531845" y="1310701"/>
            <a:chExt cx="2453899" cy="1984404"/>
          </a:xfrm>
        </p:grpSpPr>
        <p:sp>
          <p:nvSpPr>
            <p:cNvPr id="41" name="Google Shape;170;p2"/>
            <p:cNvSpPr txBox="1"/>
            <p:nvPr/>
          </p:nvSpPr>
          <p:spPr>
            <a:xfrm>
              <a:off x="531845" y="2752129"/>
              <a:ext cx="2453899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Do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sự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phát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triển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của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thương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mại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điện</a:t>
              </a:r>
              <a:r>
                <a:rPr lang="en-US" sz="1600" b="1" dirty="0" smtClean="0">
                  <a:solidFill>
                    <a:schemeClr val="lt1"/>
                  </a:solidFill>
                  <a:latin typeface="Montserrat"/>
                  <a:sym typeface="Montserrat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latin typeface="Montserrat"/>
                  <a:sym typeface="Montserrat"/>
                </a:rPr>
                <a:t>tử</a:t>
              </a:r>
              <a:endParaRPr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85" y="1310701"/>
              <a:ext cx="1546560" cy="154656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452234" y="1448207"/>
            <a:ext cx="1985444" cy="1933149"/>
            <a:chOff x="6452234" y="1448207"/>
            <a:chExt cx="1985444" cy="1933149"/>
          </a:xfrm>
        </p:grpSpPr>
        <p:sp>
          <p:nvSpPr>
            <p:cNvPr id="46" name="Google Shape;175;p2"/>
            <p:cNvSpPr txBox="1"/>
            <p:nvPr/>
          </p:nvSpPr>
          <p:spPr>
            <a:xfrm>
              <a:off x="6452234" y="2838380"/>
              <a:ext cx="1985444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doanh</a:t>
              </a:r>
              <a:r>
                <a:rPr lang="en-US" sz="1600" b="1" i="0" u="none" strike="noStrike" cap="none" dirty="0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1" i="0" u="none" strike="noStrike" cap="none" dirty="0" err="1" smtClean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thu</a:t>
              </a:r>
              <a:endParaRPr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73" y="1448207"/>
              <a:ext cx="1380827" cy="13808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"/>
          <p:cNvSpPr txBox="1"/>
          <p:nvPr/>
        </p:nvSpPr>
        <p:spPr>
          <a:xfrm>
            <a:off x="2291450" y="591753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BỐ CỤC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985420" y="1999695"/>
            <a:ext cx="8158580" cy="815608"/>
            <a:chOff x="985420" y="1999695"/>
            <a:chExt cx="8158580" cy="815608"/>
          </a:xfrm>
        </p:grpSpPr>
        <p:sp>
          <p:nvSpPr>
            <p:cNvPr id="211" name="Google Shape;211;p4"/>
            <p:cNvSpPr txBox="1"/>
            <p:nvPr/>
          </p:nvSpPr>
          <p:spPr>
            <a:xfrm>
              <a:off x="1048450" y="2088632"/>
              <a:ext cx="749807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985420" y="1999695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 txBox="1"/>
            <p:nvPr/>
          </p:nvSpPr>
          <p:spPr>
            <a:xfrm>
              <a:off x="2001915" y="1999695"/>
              <a:ext cx="63642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 smtClean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TÌM HIỂU MÔ HÌNH XOẮN ỐC</a:t>
              </a:r>
              <a:endParaRPr dirty="0"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2001915" y="2522915"/>
              <a:ext cx="7142085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 err="1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Giới</a:t>
              </a:r>
              <a:r>
                <a:rPr lang="en-US" sz="1300" dirty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thiệu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hình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300" dirty="0" err="1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1300" dirty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pha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trong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hình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đánh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giá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85420" y="3923956"/>
            <a:ext cx="7380773" cy="1418769"/>
            <a:chOff x="985420" y="3923956"/>
            <a:chExt cx="7380773" cy="1418769"/>
          </a:xfrm>
        </p:grpSpPr>
        <p:sp>
          <p:nvSpPr>
            <p:cNvPr id="215" name="Google Shape;215;p4"/>
            <p:cNvSpPr txBox="1"/>
            <p:nvPr/>
          </p:nvSpPr>
          <p:spPr>
            <a:xfrm>
              <a:off x="992160" y="4154123"/>
              <a:ext cx="886882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 dirty="0"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985420" y="4065186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 txBox="1"/>
            <p:nvPr/>
          </p:nvSpPr>
          <p:spPr>
            <a:xfrm>
              <a:off x="2001915" y="3923956"/>
              <a:ext cx="6364278" cy="1126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PHÂN TÍCH </a:t>
              </a:r>
              <a:r>
                <a:rPr lang="en-US" sz="2800" dirty="0" smtClean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ĐẶC TẢ VÀ THIẾT </a:t>
              </a:r>
              <a:r>
                <a:rPr lang="en-US" sz="28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KẾ HỆ THỐNG</a:t>
              </a:r>
              <a:endParaRPr dirty="0"/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2001915" y="5050378"/>
              <a:ext cx="6156665" cy="292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Giới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thiệu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về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công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ty Juno,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yêu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chức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300" dirty="0" err="1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biểu</a:t>
              </a:r>
              <a:r>
                <a:rPr lang="en-US" sz="1300" dirty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300" dirty="0" err="1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đồ</a:t>
              </a:r>
              <a:r>
                <a:rPr lang="en-US" sz="1300" dirty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Use </a:t>
              </a:r>
              <a:r>
                <a:rPr lang="en-US" sz="1300" dirty="0" smtClean="0">
                  <a:solidFill>
                    <a:srgbClr val="D8D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case.</a:t>
              </a:r>
              <a:endParaRPr dirty="0"/>
            </a:p>
          </p:txBody>
        </p:sp>
      </p:grpSp>
      <p:cxnSp>
        <p:nvCxnSpPr>
          <p:cNvPr id="222" name="Google Shape;222;p4"/>
          <p:cNvCxnSpPr/>
          <p:nvPr/>
        </p:nvCxnSpPr>
        <p:spPr>
          <a:xfrm>
            <a:off x="3885128" y="136154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23" name="Google Shape;223;p4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03/12</a:t>
            </a:r>
            <a:endParaRPr dirty="0"/>
          </a:p>
        </p:txBody>
      </p:sp>
      <p:sp>
        <p:nvSpPr>
          <p:cNvPr id="224" name="Google Shape;224;p4"/>
          <p:cNvSpPr txBox="1"/>
          <p:nvPr/>
        </p:nvSpPr>
        <p:spPr>
          <a:xfrm>
            <a:off x="1442341" y="-1022193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/>
          <p:nvPr/>
        </p:nvSpPr>
        <p:spPr>
          <a:xfrm>
            <a:off x="436396" y="437385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TÌM HIỂU MÔ HÌNH XOẮN ỐC</a:t>
            </a:r>
            <a:endParaRPr lang="en-US" sz="2800" dirty="0"/>
          </a:p>
        </p:txBody>
      </p:sp>
      <p:sp>
        <p:nvSpPr>
          <p:cNvPr id="232" name="Google Shape;232;p5"/>
          <p:cNvSpPr txBox="1"/>
          <p:nvPr/>
        </p:nvSpPr>
        <p:spPr>
          <a:xfrm>
            <a:off x="248369" y="1468911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endParaRPr dirty="0"/>
          </a:p>
        </p:txBody>
      </p:sp>
      <p:sp>
        <p:nvSpPr>
          <p:cNvPr id="245" name="Google Shape;245;p5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04/12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48369" y="3099895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ts val="400"/>
              </a:spcBef>
            </a:pPr>
            <a:endParaRPr lang="vi-VN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02395" y="2335427"/>
            <a:ext cx="2671990" cy="3411429"/>
            <a:chOff x="3202395" y="2335427"/>
            <a:chExt cx="2671990" cy="3411429"/>
          </a:xfrm>
        </p:grpSpPr>
        <p:sp>
          <p:nvSpPr>
            <p:cNvPr id="15" name="Google Shape;238;p5"/>
            <p:cNvSpPr/>
            <p:nvPr/>
          </p:nvSpPr>
          <p:spPr>
            <a:xfrm>
              <a:off x="3202395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647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0;p5"/>
            <p:cNvSpPr txBox="1"/>
            <p:nvPr/>
          </p:nvSpPr>
          <p:spPr>
            <a:xfrm>
              <a:off x="3340866" y="4593938"/>
              <a:ext cx="2395049" cy="1052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Là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sự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kết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hợp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giữa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mô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hình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Iterative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và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Waterfall</a:t>
              </a:r>
              <a:endParaRPr sz="16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477936" y="2616157"/>
              <a:ext cx="2004719" cy="1809841"/>
              <a:chOff x="3088471" y="2511108"/>
              <a:chExt cx="2562164" cy="241633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8471" y="2684596"/>
                <a:ext cx="1085143" cy="70612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6296" y="2511108"/>
                <a:ext cx="964339" cy="964339"/>
              </a:xfrm>
              <a:prstGeom prst="rect">
                <a:avLst/>
              </a:prstGeom>
            </p:spPr>
          </p:pic>
          <p:sp>
            <p:nvSpPr>
              <p:cNvPr id="6" name="Plus 5"/>
              <p:cNvSpPr/>
              <p:nvPr/>
            </p:nvSpPr>
            <p:spPr>
              <a:xfrm>
                <a:off x="4211337" y="2819314"/>
                <a:ext cx="345271" cy="413842"/>
              </a:xfrm>
              <a:prstGeom prst="mathPlu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651" y="4226804"/>
                <a:ext cx="700639" cy="700638"/>
              </a:xfrm>
              <a:prstGeom prst="rect">
                <a:avLst/>
              </a:prstGeom>
            </p:spPr>
          </p:pic>
          <p:sp>
            <p:nvSpPr>
              <p:cNvPr id="8" name="Equal 7"/>
              <p:cNvSpPr/>
              <p:nvPr/>
            </p:nvSpPr>
            <p:spPr>
              <a:xfrm rot="5400000">
                <a:off x="4171348" y="3504916"/>
                <a:ext cx="425247" cy="450129"/>
              </a:xfrm>
              <a:prstGeom prst="mathEqual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01224" y="2335427"/>
            <a:ext cx="2671990" cy="3411429"/>
            <a:chOff x="201224" y="2335427"/>
            <a:chExt cx="2671990" cy="3411429"/>
          </a:xfrm>
        </p:grpSpPr>
        <p:sp>
          <p:nvSpPr>
            <p:cNvPr id="11" name="Google Shape;234;p5"/>
            <p:cNvSpPr/>
            <p:nvPr/>
          </p:nvSpPr>
          <p:spPr>
            <a:xfrm>
              <a:off x="201224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647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5;p5"/>
            <p:cNvSpPr txBox="1"/>
            <p:nvPr/>
          </p:nvSpPr>
          <p:spPr>
            <a:xfrm>
              <a:off x="237081" y="4631473"/>
              <a:ext cx="2524559" cy="73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Được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vi-VN" sz="1600" b="1" dirty="0">
                  <a:solidFill>
                    <a:schemeClr val="bg1"/>
                  </a:solidFill>
                </a:rPr>
                <a:t>BarryBoehm</a:t>
              </a:r>
              <a:endParaRPr lang="vi-VN" sz="1600" b="1" dirty="0"/>
            </a:p>
            <a:p>
              <a:pPr lvl="0" algn="ctr">
                <a:lnSpc>
                  <a:spcPct val="130000"/>
                </a:lnSpc>
              </a:pP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đề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cập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</a:t>
              </a:r>
              <a:r>
                <a:rPr lang="en-US" sz="1600" b="1" dirty="0" err="1" smtClean="0">
                  <a:solidFill>
                    <a:schemeClr val="lt1"/>
                  </a:solidFill>
                  <a:sym typeface="Arial"/>
                </a:rPr>
                <a:t>năm</a:t>
              </a:r>
              <a:r>
                <a:rPr lang="en-US" sz="1600" b="1" dirty="0" smtClean="0">
                  <a:solidFill>
                    <a:schemeClr val="lt1"/>
                  </a:solidFill>
                  <a:sym typeface="Arial"/>
                </a:rPr>
                <a:t> 1986 </a:t>
              </a:r>
              <a:endParaRPr sz="1600" b="1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69" y="2860605"/>
              <a:ext cx="2335665" cy="156539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203566" y="2312262"/>
            <a:ext cx="2671990" cy="3411429"/>
            <a:chOff x="6203566" y="2312262"/>
            <a:chExt cx="2671990" cy="3411429"/>
          </a:xfrm>
        </p:grpSpPr>
        <p:sp>
          <p:nvSpPr>
            <p:cNvPr id="19" name="Google Shape;242;p5"/>
            <p:cNvSpPr/>
            <p:nvPr/>
          </p:nvSpPr>
          <p:spPr>
            <a:xfrm>
              <a:off x="6203566" y="2312262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647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3;p5"/>
            <p:cNvSpPr txBox="1"/>
            <p:nvPr/>
          </p:nvSpPr>
          <p:spPr>
            <a:xfrm>
              <a:off x="6203566" y="4591027"/>
              <a:ext cx="2671990" cy="1052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sz="1600" b="1" dirty="0" smtClean="0">
                  <a:solidFill>
                    <a:schemeClr val="bg1"/>
                  </a:solidFill>
                </a:rPr>
                <a:t>Cho </a:t>
              </a:r>
              <a:r>
                <a:rPr lang="en-US" sz="1600" b="1" dirty="0" err="1" smtClean="0">
                  <a:solidFill>
                    <a:schemeClr val="bg1"/>
                  </a:solidFill>
                </a:rPr>
                <a:t>phép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p</a:t>
              </a:r>
              <a:r>
                <a:rPr lang="vi-VN" sz="1600" b="1" dirty="0" smtClean="0">
                  <a:solidFill>
                    <a:schemeClr val="bg1"/>
                  </a:solidFill>
                </a:rPr>
                <a:t>hát </a:t>
              </a:r>
              <a:r>
                <a:rPr lang="vi-VN" sz="1600" b="1" dirty="0">
                  <a:solidFill>
                    <a:schemeClr val="bg1"/>
                  </a:solidFill>
                </a:rPr>
                <a:t>hành hoặc cải tiến gia t</a:t>
              </a:r>
              <a:r>
                <a:rPr lang="en-US" sz="1600" b="1" dirty="0">
                  <a:solidFill>
                    <a:schemeClr val="bg1"/>
                  </a:solidFill>
                </a:rPr>
                <a:t>ă</a:t>
              </a:r>
              <a:r>
                <a:rPr lang="vi-VN" sz="1600" b="1" dirty="0">
                  <a:solidFill>
                    <a:schemeClr val="bg1"/>
                  </a:solidFill>
                </a:rPr>
                <a:t>ng</a:t>
              </a:r>
              <a:r>
                <a:rPr lang="en-US" sz="1600" b="1" dirty="0">
                  <a:solidFill>
                    <a:schemeClr val="bg1"/>
                  </a:solidFill>
                </a:rPr>
                <a:t> SP </a:t>
              </a:r>
              <a:r>
                <a:rPr lang="vi-VN" sz="1600" b="1" dirty="0">
                  <a:solidFill>
                    <a:schemeClr val="bg1"/>
                  </a:solidFill>
                </a:rPr>
                <a:t>thông qua mỗi lần lặp</a:t>
              </a:r>
              <a:r>
                <a:rPr lang="en-US" sz="1600" b="1" dirty="0">
                  <a:solidFill>
                    <a:schemeClr val="bg1"/>
                  </a:solidFill>
                </a:rPr>
                <a:t>.</a:t>
              </a:r>
              <a:endParaRPr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653349" y="2639164"/>
              <a:ext cx="1852863" cy="1605539"/>
              <a:chOff x="3477936" y="1017040"/>
              <a:chExt cx="4876190" cy="4876190"/>
            </a:xfrm>
          </p:grpSpPr>
          <p:pic>
            <p:nvPicPr>
              <p:cNvPr id="34" name="Google Shape;176;p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066526" y="2761914"/>
                <a:ext cx="1526460" cy="1427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7936" y="1017040"/>
                <a:ext cx="4876190" cy="48761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854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73366" y="348448"/>
            <a:ext cx="7380773" cy="812837"/>
            <a:chOff x="373366" y="348448"/>
            <a:chExt cx="7380773" cy="812837"/>
          </a:xfrm>
        </p:grpSpPr>
        <p:sp>
          <p:nvSpPr>
            <p:cNvPr id="257" name="Google Shape;257;p6"/>
            <p:cNvSpPr txBox="1"/>
            <p:nvPr/>
          </p:nvSpPr>
          <p:spPr>
            <a:xfrm>
              <a:off x="436396" y="437385"/>
              <a:ext cx="749807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73366" y="348448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1389861" y="493256"/>
              <a:ext cx="63642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sz="28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TÌM HIỂU MÔ HÌNH XOẮN ỐC</a:t>
              </a:r>
              <a:endParaRPr lang="en-US" sz="2800" dirty="0"/>
            </a:p>
          </p:txBody>
        </p:sp>
      </p:grpSp>
      <p:sp>
        <p:nvSpPr>
          <p:cNvPr id="260" name="Google Shape;260;p6"/>
          <p:cNvSpPr txBox="1"/>
          <p:nvPr/>
        </p:nvSpPr>
        <p:spPr>
          <a:xfrm>
            <a:off x="373366" y="1699468"/>
            <a:ext cx="75368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Arial" panose="020B0604020202020204" pitchFamily="34" charset="0"/>
              </a:rPr>
              <a:t>Các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xoắn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ốc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05/12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73366" y="2650604"/>
            <a:ext cx="4696085" cy="518664"/>
            <a:chOff x="248369" y="2767739"/>
            <a:chExt cx="4696085" cy="5186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69" y="2767739"/>
              <a:ext cx="518664" cy="51866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82123" y="2873182"/>
              <a:ext cx="40623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Phát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triển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ý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tưởng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(Concept Development)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8832" y="3440976"/>
            <a:ext cx="4696085" cy="496084"/>
            <a:chOff x="248369" y="3647420"/>
            <a:chExt cx="4696085" cy="4960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69" y="3647420"/>
              <a:ext cx="496084" cy="49608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80521" y="3726185"/>
              <a:ext cx="40639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Phát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triển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(System Development)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3366" y="4164888"/>
            <a:ext cx="5016125" cy="588115"/>
            <a:chOff x="248369" y="4440441"/>
            <a:chExt cx="5016125" cy="5881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69" y="4440441"/>
              <a:ext cx="588115" cy="58811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92494" y="4563345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52400"/>
              <a:r>
                <a:rPr lang="en-US" sz="1600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Cải</a:t>
              </a:r>
              <a:r>
                <a:rPr lang="en-US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tiến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(System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Enhencement</a:t>
              </a:r>
              <a:r>
                <a:rPr lang="en-US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3366" y="4940260"/>
            <a:ext cx="4347623" cy="536114"/>
            <a:chOff x="290658" y="5517246"/>
            <a:chExt cx="4347623" cy="4537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58" y="5517246"/>
              <a:ext cx="453795" cy="45379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80521" y="5554394"/>
              <a:ext cx="37577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Bảo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trì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 (System Maintenance)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lh6.googleusercontent.com/LsB6wQH6DlkVdOT9SRuCleaosboMnt8tvwaPOhnN7abRgxYS7lWCNcrZb8iL6yS8EjufimxhqWSAAK37wtcOEP2Ej-S9fDq1KCBsdJN35OmcXYkC5KC27X6YUpGJUv-UIbz9AAvK1zC8WHFHnhHrYw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87" y="1567543"/>
            <a:ext cx="4391025" cy="427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3366" y="348448"/>
            <a:ext cx="7380773" cy="812837"/>
            <a:chOff x="373366" y="348448"/>
            <a:chExt cx="7380773" cy="812837"/>
          </a:xfrm>
        </p:grpSpPr>
        <p:sp>
          <p:nvSpPr>
            <p:cNvPr id="5" name="Google Shape;257;p6"/>
            <p:cNvSpPr txBox="1"/>
            <p:nvPr/>
          </p:nvSpPr>
          <p:spPr>
            <a:xfrm>
              <a:off x="436396" y="437385"/>
              <a:ext cx="749807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/>
            </a:p>
          </p:txBody>
        </p:sp>
        <p:sp>
          <p:nvSpPr>
            <p:cNvPr id="6" name="Google Shape;258;p6"/>
            <p:cNvSpPr/>
            <p:nvPr/>
          </p:nvSpPr>
          <p:spPr>
            <a:xfrm>
              <a:off x="373366" y="348448"/>
              <a:ext cx="812837" cy="812837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9;p6"/>
            <p:cNvSpPr txBox="1"/>
            <p:nvPr/>
          </p:nvSpPr>
          <p:spPr>
            <a:xfrm>
              <a:off x="1389861" y="493256"/>
              <a:ext cx="63642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sz="28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TÌM HIỂU MÔ HÌNH XOẮN ỐC</a:t>
              </a:r>
              <a:endParaRPr lang="en-US" sz="2800" dirty="0"/>
            </a:p>
          </p:txBody>
        </p:sp>
      </p:grpSp>
      <p:sp>
        <p:nvSpPr>
          <p:cNvPr id="8" name="Google Shape;260;p6"/>
          <p:cNvSpPr txBox="1"/>
          <p:nvPr/>
        </p:nvSpPr>
        <p:spPr>
          <a:xfrm>
            <a:off x="248369" y="1468911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pha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48642" y="1923732"/>
            <a:ext cx="6585457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CEF3F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-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Các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pha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được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phân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chia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thành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các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cung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     </a:t>
            </a:r>
            <a:r>
              <a:rPr lang="en-US" alt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-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Mỗi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một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biến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thể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của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mô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hình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xoắn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ốc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có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thể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có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từ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3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đến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6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vùng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3550" y="3116786"/>
            <a:ext cx="2449824" cy="3317954"/>
            <a:chOff x="164949" y="3116786"/>
            <a:chExt cx="2449824" cy="331795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11299" y="5106393"/>
              <a:ext cx="1182256" cy="1328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 </a:t>
              </a:r>
              <a:r>
                <a:rPr kumimoji="0" lang="en-US" altLang="en-US" sz="2400" b="1" i="0" u="none" strike="noStrike" cap="none" normalizeH="0" baseline="0" dirty="0" err="1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vùng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4" name="Picture 6" descr="https://lh5.googleusercontent.com/1hLgm6c-Z_dUrW8plc_UmeWoRLaB8Cx561YBUtWPn5_si-OFzRnSkGx2ETsYOPpK6MjjLJ6VtvlZtBAlwv_XaK9UFW1OhpCS76y7t2kfOuPaUuNdJwLyP7AWpOj7mY6oiTJQof7LddBblbgPMEoC6A=s20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949" y="3116786"/>
              <a:ext cx="2449824" cy="199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474714" y="3041780"/>
            <a:ext cx="2360874" cy="3392960"/>
            <a:chOff x="3316113" y="3041780"/>
            <a:chExt cx="2360874" cy="3392960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981488" y="5114879"/>
              <a:ext cx="1181024" cy="1319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 </a:t>
              </a:r>
              <a:r>
                <a:rPr kumimoji="0" lang="en-US" altLang="en-US" sz="2400" b="1" i="0" u="none" strike="noStrike" cap="none" normalizeH="0" baseline="0" dirty="0" err="1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vùng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6" name="Picture 8" descr="https://lh6.googleusercontent.com/iNcdcYUk_NFDkZva_ttZhraTNLA7IUc6F2qI9s3uaNuMpWLO0v-LZP-8l35u672llySQ8dAs37mqoDiyZeD-Ll6Z4U6eJ45rHxQ_IiV9NJhzqwXCCzsDBK8izfq0gTki0evxVvOb-ZGvYsd5bHNh_w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113" y="3041780"/>
              <a:ext cx="2360874" cy="228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78326" y="2933440"/>
            <a:ext cx="2619499" cy="3626199"/>
            <a:chOff x="6378326" y="2933440"/>
            <a:chExt cx="2619499" cy="3626199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7238155" y="4989979"/>
              <a:ext cx="130577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2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kumimoji="0" lang="en-US" altLang="en-US" sz="2400" b="1" i="0" u="none" strike="noStrike" cap="none" normalizeH="0" baseline="0" dirty="0" err="1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vùng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/>
              </a:r>
              <a:br>
                <a: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58" name="Picture 10" descr="https://lh5.googleusercontent.com/fDWOPpzJom5yAMGiyaXnmJ_tuEClqnAttaY_etjyyAkJ-DOGyZxHG7lKUcoscS-AAUDM81sERSCQtzmetLXzDtXXab86uawspSikSwra8eQsf1J4_EB21YfB9XV6SnX19Nw9Ouyul7AiP_itAuZJ8w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326" y="2933440"/>
              <a:ext cx="2619499" cy="239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Google Shape;261;p6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06/12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0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/>
        </p:nvSpPr>
        <p:spPr>
          <a:xfrm>
            <a:off x="436396" y="437385"/>
            <a:ext cx="74980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389861" y="493256"/>
            <a:ext cx="636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TÌM HIỂU MÔ HÌNH XOẮN ỐC</a:t>
            </a:r>
            <a:endParaRPr lang="en-US" sz="2800" dirty="0"/>
          </a:p>
        </p:txBody>
      </p:sp>
      <p:sp>
        <p:nvSpPr>
          <p:cNvPr id="260" name="Google Shape;260;p6"/>
          <p:cNvSpPr txBox="1"/>
          <p:nvPr/>
        </p:nvSpPr>
        <p:spPr>
          <a:xfrm>
            <a:off x="248369" y="1468911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2000" b="1" i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endParaRPr dirty="0"/>
          </a:p>
        </p:txBody>
      </p:sp>
      <p:sp>
        <p:nvSpPr>
          <p:cNvPr id="261" name="Google Shape;261;p6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07/12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01040" y="226893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Arial" panose="020B0604020202020204" pitchFamily="34" charset="0"/>
              </a:rPr>
              <a:t>Ưu điểm </a:t>
            </a:r>
            <a:r>
              <a:rPr lang="vi-VN" sz="1600" b="1" dirty="0">
                <a:solidFill>
                  <a:schemeClr val="bg1"/>
                </a:solidFill>
              </a:rPr>
              <a:t/>
            </a:r>
            <a:br>
              <a:rPr lang="vi-VN" sz="1600" b="1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83779" y="2268939"/>
            <a:ext cx="105342" cy="35624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0823" y="226893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Nhược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6537" y="3099785"/>
            <a:ext cx="4572000" cy="24683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bg1"/>
                </a:solidFill>
                <a:latin typeface="+mj-lt"/>
              </a:rPr>
              <a:t>Xử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rủi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ro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Tốt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cho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dự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án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lớn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Tính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linh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yêu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cầu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bg1"/>
                </a:solidFill>
                <a:latin typeface="+mj-lt"/>
              </a:rPr>
              <a:t>Sự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hài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lòng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khách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94216" y="3072131"/>
            <a:ext cx="4572000" cy="24683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Phức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tạp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Chi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phí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cao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Phụ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thuộc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quá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nhiều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vào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phân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tích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rủi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ro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342900" indent="-342900" fontAlgn="base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Khó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khăn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trong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việc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quản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lý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thời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gian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1389861" y="493256"/>
            <a:ext cx="636427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PHÂN </a:t>
            </a:r>
            <a:r>
              <a:rPr lang="en-US" sz="2800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TÍCH ĐẶC TẢ VÀ </a:t>
            </a: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THIẾT KẾ HỆ THỐNG</a:t>
            </a:r>
            <a:endParaRPr dirty="0"/>
          </a:p>
        </p:txBody>
      </p:sp>
      <p:sp>
        <p:nvSpPr>
          <p:cNvPr id="287" name="Google Shape;287;p7"/>
          <p:cNvSpPr txBox="1"/>
          <p:nvPr/>
        </p:nvSpPr>
        <p:spPr>
          <a:xfrm>
            <a:off x="607105" y="1697130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thiệu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ty Juno</a:t>
            </a:r>
            <a:endParaRPr dirty="0"/>
          </a:p>
        </p:txBody>
      </p:sp>
      <p:sp>
        <p:nvSpPr>
          <p:cNvPr id="292" name="Google Shape;292;p7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08/12</a:t>
            </a:r>
            <a:endParaRPr dirty="0"/>
          </a:p>
        </p:txBody>
      </p:sp>
      <p:sp>
        <p:nvSpPr>
          <p:cNvPr id="4" name="AutoShape 2" descr="Giới Thiệu"/>
          <p:cNvSpPr>
            <a:spLocks noChangeAspect="1" noChangeArrowheads="1"/>
          </p:cNvSpPr>
          <p:nvPr/>
        </p:nvSpPr>
        <p:spPr bwMode="auto">
          <a:xfrm>
            <a:off x="-999699" y="-144463"/>
            <a:ext cx="1460074" cy="146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2745830"/>
            <a:ext cx="4164564" cy="3005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5" y="3527263"/>
            <a:ext cx="3183197" cy="88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1389861" y="493256"/>
            <a:ext cx="6364278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PHÂN </a:t>
            </a:r>
            <a:r>
              <a:rPr lang="en-US" sz="2800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TÍCH ĐẶC TẢ VÀ </a:t>
            </a: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THIẾT KẾ HỆ THỐNG</a:t>
            </a:r>
            <a:endParaRPr dirty="0"/>
          </a:p>
        </p:txBody>
      </p:sp>
      <p:sp>
        <p:nvSpPr>
          <p:cNvPr id="287" name="Google Shape;287;p7"/>
          <p:cNvSpPr txBox="1"/>
          <p:nvPr/>
        </p:nvSpPr>
        <p:spPr>
          <a:xfrm>
            <a:off x="607105" y="1697130"/>
            <a:ext cx="75368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yêu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cầu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chức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năng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592958" y="4882890"/>
            <a:ext cx="6401330" cy="1326372"/>
            <a:chOff x="1592958" y="4882890"/>
            <a:chExt cx="6401330" cy="1326372"/>
          </a:xfrm>
        </p:grpSpPr>
        <p:sp>
          <p:nvSpPr>
            <p:cNvPr id="289" name="Google Shape;289;p7"/>
            <p:cNvSpPr txBox="1"/>
            <p:nvPr/>
          </p:nvSpPr>
          <p:spPr>
            <a:xfrm>
              <a:off x="3469842" y="5239941"/>
              <a:ext cx="452444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Quản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lý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sản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phẩm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quản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lý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đơn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đặt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hàng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quản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lý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người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dùng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phản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hồi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,…</a:t>
              </a:r>
              <a:endParaRPr dirty="0"/>
            </a:p>
          </p:txBody>
        </p:sp>
        <p:pic>
          <p:nvPicPr>
            <p:cNvPr id="290" name="Google Shape;29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92958" y="4882890"/>
              <a:ext cx="1326372" cy="132637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" name="Group 1"/>
          <p:cNvGrpSpPr/>
          <p:nvPr/>
        </p:nvGrpSpPr>
        <p:grpSpPr>
          <a:xfrm>
            <a:off x="1389861" y="2442989"/>
            <a:ext cx="6651981" cy="1319509"/>
            <a:chOff x="1389861" y="2442989"/>
            <a:chExt cx="6651981" cy="1319509"/>
          </a:xfrm>
        </p:grpSpPr>
        <p:sp>
          <p:nvSpPr>
            <p:cNvPr id="288" name="Google Shape;288;p7"/>
            <p:cNvSpPr txBox="1"/>
            <p:nvPr/>
          </p:nvSpPr>
          <p:spPr>
            <a:xfrm>
              <a:off x="3469842" y="2522489"/>
              <a:ext cx="45720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Đăng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ký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đăng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nhập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mua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hàng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tìm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kiếm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sản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phẩm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xem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sản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phẩm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mới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thêm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vào</a:t>
              </a:r>
              <a:r>
                <a:rPr lang="en-US" sz="16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giỏ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hàng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đặt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hàng</a:t>
              </a:r>
              <a:r>
                <a:rPr lang="en-US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,….</a:t>
              </a:r>
              <a:endParaRPr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9861" y="2442989"/>
              <a:ext cx="1319509" cy="13195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92" name="Google Shape;292;p7"/>
          <p:cNvSpPr txBox="1"/>
          <p:nvPr/>
        </p:nvSpPr>
        <p:spPr>
          <a:xfrm>
            <a:off x="8105313" y="6393687"/>
            <a:ext cx="967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09/12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445</Words>
  <Application>Microsoft Office PowerPoint</Application>
  <PresentationFormat>On-screen Show (4:3)</PresentationFormat>
  <Paragraphs>106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Times New Roman</vt:lpstr>
      <vt:lpstr>Montserrat ExtraBold</vt:lpstr>
      <vt:lpstr>Montserrat Medium</vt:lpstr>
      <vt:lpstr>Wingdings</vt:lpstr>
      <vt:lpstr>Calibri</vt:lpstr>
      <vt:lpstr>Montserrat</vt:lpstr>
      <vt:lpstr>Futuristic Background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NGUYEN TRANG</cp:lastModifiedBy>
  <cp:revision>38</cp:revision>
  <dcterms:created xsi:type="dcterms:W3CDTF">2023-05-11T01:43:35Z</dcterms:created>
  <dcterms:modified xsi:type="dcterms:W3CDTF">2023-06-09T14:38:46Z</dcterms:modified>
</cp:coreProperties>
</file>